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0" r:id="rId2"/>
    <p:sldId id="257" r:id="rId3"/>
    <p:sldId id="258" r:id="rId4"/>
    <p:sldId id="259" r:id="rId5"/>
    <p:sldId id="260" r:id="rId6"/>
    <p:sldId id="261" r:id="rId7"/>
    <p:sldId id="281" r:id="rId8"/>
    <p:sldId id="282" r:id="rId9"/>
    <p:sldId id="283" r:id="rId10"/>
    <p:sldId id="284" r:id="rId11"/>
    <p:sldId id="266" r:id="rId12"/>
    <p:sldId id="285" r:id="rId13"/>
    <p:sldId id="286" r:id="rId14"/>
    <p:sldId id="287" r:id="rId15"/>
    <p:sldId id="288" r:id="rId16"/>
    <p:sldId id="292" r:id="rId17"/>
    <p:sldId id="290" r:id="rId18"/>
    <p:sldId id="291"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2" d="100"/>
          <a:sy n="62" d="100"/>
        </p:scale>
        <p:origin x="8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EFBB4E-7BAE-4398-93C1-BF8279083817}" type="datetimeFigureOut">
              <a:rPr lang="tr-TR" smtClean="0"/>
              <a:t>31.10.2023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F8D4B2-519A-46FA-8EDB-B255C16172E7}" type="slidenum">
              <a:rPr lang="tr-TR" smtClean="0"/>
              <a:t>‹#›</a:t>
            </a:fld>
            <a:endParaRPr lang="tr-TR"/>
          </a:p>
        </p:txBody>
      </p:sp>
    </p:spTree>
    <p:extLst>
      <p:ext uri="{BB962C8B-B14F-4D97-AF65-F5344CB8AC3E}">
        <p14:creationId xmlns:p14="http://schemas.microsoft.com/office/powerpoint/2010/main" val="2156545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E06666E0-9261-4FD7-A6E8-95958FF53DDD}" type="slidenum">
              <a:rPr lang="tr-TR" smtClean="0"/>
              <a:t>1</a:t>
            </a:fld>
            <a:endParaRPr lang="tr-TR"/>
          </a:p>
        </p:txBody>
      </p:sp>
    </p:spTree>
    <p:extLst>
      <p:ext uri="{BB962C8B-B14F-4D97-AF65-F5344CB8AC3E}">
        <p14:creationId xmlns:p14="http://schemas.microsoft.com/office/powerpoint/2010/main" val="2147077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B3E2A0-A8CC-79E4-23EA-47E9AAD36A7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26952D1-D21C-1220-BE8B-74D28BF8C2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1974924-8514-DC2B-A75C-50388C32356B}"/>
              </a:ext>
            </a:extLst>
          </p:cNvPr>
          <p:cNvSpPr>
            <a:spLocks noGrp="1"/>
          </p:cNvSpPr>
          <p:nvPr>
            <p:ph type="dt" sz="half" idx="10"/>
          </p:nvPr>
        </p:nvSpPr>
        <p:spPr/>
        <p:txBody>
          <a:bodyPr/>
          <a:lstStyle/>
          <a:p>
            <a:fld id="{703790DC-EE63-4C06-8AC7-DE695E308EF2}" type="datetimeFigureOut">
              <a:rPr lang="tr-TR" smtClean="0"/>
              <a:t>31.10.2023</a:t>
            </a:fld>
            <a:endParaRPr lang="tr-TR"/>
          </a:p>
        </p:txBody>
      </p:sp>
      <p:sp>
        <p:nvSpPr>
          <p:cNvPr id="5" name="Alt Bilgi Yer Tutucusu 4">
            <a:extLst>
              <a:ext uri="{FF2B5EF4-FFF2-40B4-BE49-F238E27FC236}">
                <a16:creationId xmlns:a16="http://schemas.microsoft.com/office/drawing/2014/main" id="{481C98BC-651A-5DF3-144D-48A51004568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2B602F8-9F38-E3A5-4F49-ED5627826294}"/>
              </a:ext>
            </a:extLst>
          </p:cNvPr>
          <p:cNvSpPr>
            <a:spLocks noGrp="1"/>
          </p:cNvSpPr>
          <p:nvPr>
            <p:ph type="sldNum" sz="quarter" idx="12"/>
          </p:nvPr>
        </p:nvSpPr>
        <p:spPr/>
        <p:txBody>
          <a:bodyPr/>
          <a:lstStyle/>
          <a:p>
            <a:fld id="{923E165C-D903-47DF-88D9-5815CC41C363}" type="slidenum">
              <a:rPr lang="tr-TR" smtClean="0"/>
              <a:t>‹#›</a:t>
            </a:fld>
            <a:endParaRPr lang="tr-TR"/>
          </a:p>
        </p:txBody>
      </p:sp>
    </p:spTree>
    <p:extLst>
      <p:ext uri="{BB962C8B-B14F-4D97-AF65-F5344CB8AC3E}">
        <p14:creationId xmlns:p14="http://schemas.microsoft.com/office/powerpoint/2010/main" val="1201313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FA0DA1-24D8-B12B-61D0-F975EFE9C7D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BEB0ECE-2D4F-1136-A1D5-6C9C9BA7119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C8FB3F4-055A-57A7-B94B-E42799C9CFB7}"/>
              </a:ext>
            </a:extLst>
          </p:cNvPr>
          <p:cNvSpPr>
            <a:spLocks noGrp="1"/>
          </p:cNvSpPr>
          <p:nvPr>
            <p:ph type="dt" sz="half" idx="10"/>
          </p:nvPr>
        </p:nvSpPr>
        <p:spPr/>
        <p:txBody>
          <a:bodyPr/>
          <a:lstStyle/>
          <a:p>
            <a:fld id="{703790DC-EE63-4C06-8AC7-DE695E308EF2}" type="datetimeFigureOut">
              <a:rPr lang="tr-TR" smtClean="0"/>
              <a:t>31.10.2023</a:t>
            </a:fld>
            <a:endParaRPr lang="tr-TR"/>
          </a:p>
        </p:txBody>
      </p:sp>
      <p:sp>
        <p:nvSpPr>
          <p:cNvPr id="5" name="Alt Bilgi Yer Tutucusu 4">
            <a:extLst>
              <a:ext uri="{FF2B5EF4-FFF2-40B4-BE49-F238E27FC236}">
                <a16:creationId xmlns:a16="http://schemas.microsoft.com/office/drawing/2014/main" id="{1818BF95-7ECB-18C5-EF08-98AB4B09D1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96BF270-B56B-0D1B-D76D-D1E8B2D82C53}"/>
              </a:ext>
            </a:extLst>
          </p:cNvPr>
          <p:cNvSpPr>
            <a:spLocks noGrp="1"/>
          </p:cNvSpPr>
          <p:nvPr>
            <p:ph type="sldNum" sz="quarter" idx="12"/>
          </p:nvPr>
        </p:nvSpPr>
        <p:spPr/>
        <p:txBody>
          <a:bodyPr/>
          <a:lstStyle/>
          <a:p>
            <a:fld id="{923E165C-D903-47DF-88D9-5815CC41C363}" type="slidenum">
              <a:rPr lang="tr-TR" smtClean="0"/>
              <a:t>‹#›</a:t>
            </a:fld>
            <a:endParaRPr lang="tr-TR"/>
          </a:p>
        </p:txBody>
      </p:sp>
    </p:spTree>
    <p:extLst>
      <p:ext uri="{BB962C8B-B14F-4D97-AF65-F5344CB8AC3E}">
        <p14:creationId xmlns:p14="http://schemas.microsoft.com/office/powerpoint/2010/main" val="3054017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EAE0185-DAD4-B9E9-E303-3A71CF25B8E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984E22D-AA23-1FA1-05FB-EC028243E8B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76C90BF-592D-5686-C33F-4741E8995149}"/>
              </a:ext>
            </a:extLst>
          </p:cNvPr>
          <p:cNvSpPr>
            <a:spLocks noGrp="1"/>
          </p:cNvSpPr>
          <p:nvPr>
            <p:ph type="dt" sz="half" idx="10"/>
          </p:nvPr>
        </p:nvSpPr>
        <p:spPr/>
        <p:txBody>
          <a:bodyPr/>
          <a:lstStyle/>
          <a:p>
            <a:fld id="{703790DC-EE63-4C06-8AC7-DE695E308EF2}" type="datetimeFigureOut">
              <a:rPr lang="tr-TR" smtClean="0"/>
              <a:t>31.10.2023</a:t>
            </a:fld>
            <a:endParaRPr lang="tr-TR"/>
          </a:p>
        </p:txBody>
      </p:sp>
      <p:sp>
        <p:nvSpPr>
          <p:cNvPr id="5" name="Alt Bilgi Yer Tutucusu 4">
            <a:extLst>
              <a:ext uri="{FF2B5EF4-FFF2-40B4-BE49-F238E27FC236}">
                <a16:creationId xmlns:a16="http://schemas.microsoft.com/office/drawing/2014/main" id="{7D451F25-4E6E-4BCF-0B0E-3FD3B13759A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A3FFDC6-44A8-B18A-80BE-ED1BDCFE9C67}"/>
              </a:ext>
            </a:extLst>
          </p:cNvPr>
          <p:cNvSpPr>
            <a:spLocks noGrp="1"/>
          </p:cNvSpPr>
          <p:nvPr>
            <p:ph type="sldNum" sz="quarter" idx="12"/>
          </p:nvPr>
        </p:nvSpPr>
        <p:spPr/>
        <p:txBody>
          <a:bodyPr/>
          <a:lstStyle/>
          <a:p>
            <a:fld id="{923E165C-D903-47DF-88D9-5815CC41C363}" type="slidenum">
              <a:rPr lang="tr-TR" smtClean="0"/>
              <a:t>‹#›</a:t>
            </a:fld>
            <a:endParaRPr lang="tr-TR"/>
          </a:p>
        </p:txBody>
      </p:sp>
    </p:spTree>
    <p:extLst>
      <p:ext uri="{BB962C8B-B14F-4D97-AF65-F5344CB8AC3E}">
        <p14:creationId xmlns:p14="http://schemas.microsoft.com/office/powerpoint/2010/main" val="379022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EB8EA6-3478-F95B-A50C-7B8B5CAB7E0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D9A02A7-2AC0-15BA-F0E4-863B909B697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B889250-EC05-E60D-23E9-90A859AF34C6}"/>
              </a:ext>
            </a:extLst>
          </p:cNvPr>
          <p:cNvSpPr>
            <a:spLocks noGrp="1"/>
          </p:cNvSpPr>
          <p:nvPr>
            <p:ph type="dt" sz="half" idx="10"/>
          </p:nvPr>
        </p:nvSpPr>
        <p:spPr/>
        <p:txBody>
          <a:bodyPr/>
          <a:lstStyle/>
          <a:p>
            <a:fld id="{703790DC-EE63-4C06-8AC7-DE695E308EF2}" type="datetimeFigureOut">
              <a:rPr lang="tr-TR" smtClean="0"/>
              <a:t>31.10.2023</a:t>
            </a:fld>
            <a:endParaRPr lang="tr-TR"/>
          </a:p>
        </p:txBody>
      </p:sp>
      <p:sp>
        <p:nvSpPr>
          <p:cNvPr id="5" name="Alt Bilgi Yer Tutucusu 4">
            <a:extLst>
              <a:ext uri="{FF2B5EF4-FFF2-40B4-BE49-F238E27FC236}">
                <a16:creationId xmlns:a16="http://schemas.microsoft.com/office/drawing/2014/main" id="{B665B116-70FA-D57E-556D-8C622F7415C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4A746FE-BDE6-BD5F-B697-5A8D71DA3A8D}"/>
              </a:ext>
            </a:extLst>
          </p:cNvPr>
          <p:cNvSpPr>
            <a:spLocks noGrp="1"/>
          </p:cNvSpPr>
          <p:nvPr>
            <p:ph type="sldNum" sz="quarter" idx="12"/>
          </p:nvPr>
        </p:nvSpPr>
        <p:spPr/>
        <p:txBody>
          <a:bodyPr/>
          <a:lstStyle/>
          <a:p>
            <a:fld id="{923E165C-D903-47DF-88D9-5815CC41C363}" type="slidenum">
              <a:rPr lang="tr-TR" smtClean="0"/>
              <a:t>‹#›</a:t>
            </a:fld>
            <a:endParaRPr lang="tr-TR"/>
          </a:p>
        </p:txBody>
      </p:sp>
    </p:spTree>
    <p:extLst>
      <p:ext uri="{BB962C8B-B14F-4D97-AF65-F5344CB8AC3E}">
        <p14:creationId xmlns:p14="http://schemas.microsoft.com/office/powerpoint/2010/main" val="1152425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73C74A-6694-B634-4BDD-FCA6188EC54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AC43D17-1C00-C2DC-8A11-59B9F52FE9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580A771-FCD9-9FD2-451A-CE175151D189}"/>
              </a:ext>
            </a:extLst>
          </p:cNvPr>
          <p:cNvSpPr>
            <a:spLocks noGrp="1"/>
          </p:cNvSpPr>
          <p:nvPr>
            <p:ph type="dt" sz="half" idx="10"/>
          </p:nvPr>
        </p:nvSpPr>
        <p:spPr/>
        <p:txBody>
          <a:bodyPr/>
          <a:lstStyle/>
          <a:p>
            <a:fld id="{703790DC-EE63-4C06-8AC7-DE695E308EF2}" type="datetimeFigureOut">
              <a:rPr lang="tr-TR" smtClean="0"/>
              <a:t>31.10.2023</a:t>
            </a:fld>
            <a:endParaRPr lang="tr-TR"/>
          </a:p>
        </p:txBody>
      </p:sp>
      <p:sp>
        <p:nvSpPr>
          <p:cNvPr id="5" name="Alt Bilgi Yer Tutucusu 4">
            <a:extLst>
              <a:ext uri="{FF2B5EF4-FFF2-40B4-BE49-F238E27FC236}">
                <a16:creationId xmlns:a16="http://schemas.microsoft.com/office/drawing/2014/main" id="{8E4C240E-0F14-0401-1246-28D2990863B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7BC711D-52D3-AA7D-99BB-580D3505EBF9}"/>
              </a:ext>
            </a:extLst>
          </p:cNvPr>
          <p:cNvSpPr>
            <a:spLocks noGrp="1"/>
          </p:cNvSpPr>
          <p:nvPr>
            <p:ph type="sldNum" sz="quarter" idx="12"/>
          </p:nvPr>
        </p:nvSpPr>
        <p:spPr/>
        <p:txBody>
          <a:bodyPr/>
          <a:lstStyle/>
          <a:p>
            <a:fld id="{923E165C-D903-47DF-88D9-5815CC41C363}" type="slidenum">
              <a:rPr lang="tr-TR" smtClean="0"/>
              <a:t>‹#›</a:t>
            </a:fld>
            <a:endParaRPr lang="tr-TR"/>
          </a:p>
        </p:txBody>
      </p:sp>
    </p:spTree>
    <p:extLst>
      <p:ext uri="{BB962C8B-B14F-4D97-AF65-F5344CB8AC3E}">
        <p14:creationId xmlns:p14="http://schemas.microsoft.com/office/powerpoint/2010/main" val="3013837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FD2BA6-585F-395B-81B8-9F8E13D317F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3BA7BC6-105F-0A91-3456-1490890AE21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96BD983-2141-95C2-995F-C9D2BFD83AC2}"/>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FD96B08-AA2C-47EC-40C2-6150B2055FD7}"/>
              </a:ext>
            </a:extLst>
          </p:cNvPr>
          <p:cNvSpPr>
            <a:spLocks noGrp="1"/>
          </p:cNvSpPr>
          <p:nvPr>
            <p:ph type="dt" sz="half" idx="10"/>
          </p:nvPr>
        </p:nvSpPr>
        <p:spPr/>
        <p:txBody>
          <a:bodyPr/>
          <a:lstStyle/>
          <a:p>
            <a:fld id="{703790DC-EE63-4C06-8AC7-DE695E308EF2}" type="datetimeFigureOut">
              <a:rPr lang="tr-TR" smtClean="0"/>
              <a:t>31.10.2023</a:t>
            </a:fld>
            <a:endParaRPr lang="tr-TR"/>
          </a:p>
        </p:txBody>
      </p:sp>
      <p:sp>
        <p:nvSpPr>
          <p:cNvPr id="6" name="Alt Bilgi Yer Tutucusu 5">
            <a:extLst>
              <a:ext uri="{FF2B5EF4-FFF2-40B4-BE49-F238E27FC236}">
                <a16:creationId xmlns:a16="http://schemas.microsoft.com/office/drawing/2014/main" id="{5E321589-D0A4-A678-A57F-AC3A4F5E1BA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96EE5E0-275E-736B-27F3-37C0CA1060A2}"/>
              </a:ext>
            </a:extLst>
          </p:cNvPr>
          <p:cNvSpPr>
            <a:spLocks noGrp="1"/>
          </p:cNvSpPr>
          <p:nvPr>
            <p:ph type="sldNum" sz="quarter" idx="12"/>
          </p:nvPr>
        </p:nvSpPr>
        <p:spPr/>
        <p:txBody>
          <a:bodyPr/>
          <a:lstStyle/>
          <a:p>
            <a:fld id="{923E165C-D903-47DF-88D9-5815CC41C363}" type="slidenum">
              <a:rPr lang="tr-TR" smtClean="0"/>
              <a:t>‹#›</a:t>
            </a:fld>
            <a:endParaRPr lang="tr-TR"/>
          </a:p>
        </p:txBody>
      </p:sp>
    </p:spTree>
    <p:extLst>
      <p:ext uri="{BB962C8B-B14F-4D97-AF65-F5344CB8AC3E}">
        <p14:creationId xmlns:p14="http://schemas.microsoft.com/office/powerpoint/2010/main" val="241321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E43434-67B1-A00A-0428-90950BD027D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D942A43-8BC7-8142-F6D1-396C53DAA0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DBE9BD0-DE18-F634-A1EF-2227A366989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BC477E1-485D-22B2-CBCA-B44FCD9779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64777AF-830F-B0C8-9C2E-2C61AD0FD15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6EEF620-4774-7725-F2F5-43799261940A}"/>
              </a:ext>
            </a:extLst>
          </p:cNvPr>
          <p:cNvSpPr>
            <a:spLocks noGrp="1"/>
          </p:cNvSpPr>
          <p:nvPr>
            <p:ph type="dt" sz="half" idx="10"/>
          </p:nvPr>
        </p:nvSpPr>
        <p:spPr/>
        <p:txBody>
          <a:bodyPr/>
          <a:lstStyle/>
          <a:p>
            <a:fld id="{703790DC-EE63-4C06-8AC7-DE695E308EF2}" type="datetimeFigureOut">
              <a:rPr lang="tr-TR" smtClean="0"/>
              <a:t>31.10.2023</a:t>
            </a:fld>
            <a:endParaRPr lang="tr-TR"/>
          </a:p>
        </p:txBody>
      </p:sp>
      <p:sp>
        <p:nvSpPr>
          <p:cNvPr id="8" name="Alt Bilgi Yer Tutucusu 7">
            <a:extLst>
              <a:ext uri="{FF2B5EF4-FFF2-40B4-BE49-F238E27FC236}">
                <a16:creationId xmlns:a16="http://schemas.microsoft.com/office/drawing/2014/main" id="{86577D04-57DD-0329-B9D9-B98D480F1FD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F188B65-92F0-4917-388A-8F3577C4AD83}"/>
              </a:ext>
            </a:extLst>
          </p:cNvPr>
          <p:cNvSpPr>
            <a:spLocks noGrp="1"/>
          </p:cNvSpPr>
          <p:nvPr>
            <p:ph type="sldNum" sz="quarter" idx="12"/>
          </p:nvPr>
        </p:nvSpPr>
        <p:spPr/>
        <p:txBody>
          <a:bodyPr/>
          <a:lstStyle/>
          <a:p>
            <a:fld id="{923E165C-D903-47DF-88D9-5815CC41C363}" type="slidenum">
              <a:rPr lang="tr-TR" smtClean="0"/>
              <a:t>‹#›</a:t>
            </a:fld>
            <a:endParaRPr lang="tr-TR"/>
          </a:p>
        </p:txBody>
      </p:sp>
    </p:spTree>
    <p:extLst>
      <p:ext uri="{BB962C8B-B14F-4D97-AF65-F5344CB8AC3E}">
        <p14:creationId xmlns:p14="http://schemas.microsoft.com/office/powerpoint/2010/main" val="403608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4C1A29-0B30-332C-95C3-F4B49E4D51E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2703758-203A-A3A5-61EA-1EE6B3675569}"/>
              </a:ext>
            </a:extLst>
          </p:cNvPr>
          <p:cNvSpPr>
            <a:spLocks noGrp="1"/>
          </p:cNvSpPr>
          <p:nvPr>
            <p:ph type="dt" sz="half" idx="10"/>
          </p:nvPr>
        </p:nvSpPr>
        <p:spPr/>
        <p:txBody>
          <a:bodyPr/>
          <a:lstStyle/>
          <a:p>
            <a:fld id="{703790DC-EE63-4C06-8AC7-DE695E308EF2}" type="datetimeFigureOut">
              <a:rPr lang="tr-TR" smtClean="0"/>
              <a:t>31.10.2023</a:t>
            </a:fld>
            <a:endParaRPr lang="tr-TR"/>
          </a:p>
        </p:txBody>
      </p:sp>
      <p:sp>
        <p:nvSpPr>
          <p:cNvPr id="4" name="Alt Bilgi Yer Tutucusu 3">
            <a:extLst>
              <a:ext uri="{FF2B5EF4-FFF2-40B4-BE49-F238E27FC236}">
                <a16:creationId xmlns:a16="http://schemas.microsoft.com/office/drawing/2014/main" id="{FD509F41-A3E6-2DC1-D004-2B6124FD5BC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7014500-A2FB-32BF-8DC7-71EF523A3AF2}"/>
              </a:ext>
            </a:extLst>
          </p:cNvPr>
          <p:cNvSpPr>
            <a:spLocks noGrp="1"/>
          </p:cNvSpPr>
          <p:nvPr>
            <p:ph type="sldNum" sz="quarter" idx="12"/>
          </p:nvPr>
        </p:nvSpPr>
        <p:spPr/>
        <p:txBody>
          <a:bodyPr/>
          <a:lstStyle/>
          <a:p>
            <a:fld id="{923E165C-D903-47DF-88D9-5815CC41C363}" type="slidenum">
              <a:rPr lang="tr-TR" smtClean="0"/>
              <a:t>‹#›</a:t>
            </a:fld>
            <a:endParaRPr lang="tr-TR"/>
          </a:p>
        </p:txBody>
      </p:sp>
    </p:spTree>
    <p:extLst>
      <p:ext uri="{BB962C8B-B14F-4D97-AF65-F5344CB8AC3E}">
        <p14:creationId xmlns:p14="http://schemas.microsoft.com/office/powerpoint/2010/main" val="833560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B39C874-85E2-3316-D9F7-6C5D8AFA241B}"/>
              </a:ext>
            </a:extLst>
          </p:cNvPr>
          <p:cNvSpPr>
            <a:spLocks noGrp="1"/>
          </p:cNvSpPr>
          <p:nvPr>
            <p:ph type="dt" sz="half" idx="10"/>
          </p:nvPr>
        </p:nvSpPr>
        <p:spPr/>
        <p:txBody>
          <a:bodyPr/>
          <a:lstStyle/>
          <a:p>
            <a:fld id="{703790DC-EE63-4C06-8AC7-DE695E308EF2}" type="datetimeFigureOut">
              <a:rPr lang="tr-TR" smtClean="0"/>
              <a:t>31.10.2023</a:t>
            </a:fld>
            <a:endParaRPr lang="tr-TR"/>
          </a:p>
        </p:txBody>
      </p:sp>
      <p:sp>
        <p:nvSpPr>
          <p:cNvPr id="3" name="Alt Bilgi Yer Tutucusu 2">
            <a:extLst>
              <a:ext uri="{FF2B5EF4-FFF2-40B4-BE49-F238E27FC236}">
                <a16:creationId xmlns:a16="http://schemas.microsoft.com/office/drawing/2014/main" id="{CD8807A0-0B4E-1753-B1DB-7345C84118A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E4362FD-A2E6-C5C4-35FD-01D437846342}"/>
              </a:ext>
            </a:extLst>
          </p:cNvPr>
          <p:cNvSpPr>
            <a:spLocks noGrp="1"/>
          </p:cNvSpPr>
          <p:nvPr>
            <p:ph type="sldNum" sz="quarter" idx="12"/>
          </p:nvPr>
        </p:nvSpPr>
        <p:spPr/>
        <p:txBody>
          <a:bodyPr/>
          <a:lstStyle/>
          <a:p>
            <a:fld id="{923E165C-D903-47DF-88D9-5815CC41C363}" type="slidenum">
              <a:rPr lang="tr-TR" smtClean="0"/>
              <a:t>‹#›</a:t>
            </a:fld>
            <a:endParaRPr lang="tr-TR"/>
          </a:p>
        </p:txBody>
      </p:sp>
    </p:spTree>
    <p:extLst>
      <p:ext uri="{BB962C8B-B14F-4D97-AF65-F5344CB8AC3E}">
        <p14:creationId xmlns:p14="http://schemas.microsoft.com/office/powerpoint/2010/main" val="2785350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EFB804-F663-081A-C38A-AEE83354DC0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B7C92D4-C6CD-A52F-940D-21B7EBABB4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C91C86F-720E-5418-7263-72677B44EC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AF7ADEE-9ECD-2799-661B-60B1897646AC}"/>
              </a:ext>
            </a:extLst>
          </p:cNvPr>
          <p:cNvSpPr>
            <a:spLocks noGrp="1"/>
          </p:cNvSpPr>
          <p:nvPr>
            <p:ph type="dt" sz="half" idx="10"/>
          </p:nvPr>
        </p:nvSpPr>
        <p:spPr/>
        <p:txBody>
          <a:bodyPr/>
          <a:lstStyle/>
          <a:p>
            <a:fld id="{703790DC-EE63-4C06-8AC7-DE695E308EF2}" type="datetimeFigureOut">
              <a:rPr lang="tr-TR" smtClean="0"/>
              <a:t>31.10.2023</a:t>
            </a:fld>
            <a:endParaRPr lang="tr-TR"/>
          </a:p>
        </p:txBody>
      </p:sp>
      <p:sp>
        <p:nvSpPr>
          <p:cNvPr id="6" name="Alt Bilgi Yer Tutucusu 5">
            <a:extLst>
              <a:ext uri="{FF2B5EF4-FFF2-40B4-BE49-F238E27FC236}">
                <a16:creationId xmlns:a16="http://schemas.microsoft.com/office/drawing/2014/main" id="{9E30CB91-355B-4228-B7F2-66C7D7CC77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8C7C18A-37FF-FD3A-DC1F-FB9F08CA3188}"/>
              </a:ext>
            </a:extLst>
          </p:cNvPr>
          <p:cNvSpPr>
            <a:spLocks noGrp="1"/>
          </p:cNvSpPr>
          <p:nvPr>
            <p:ph type="sldNum" sz="quarter" idx="12"/>
          </p:nvPr>
        </p:nvSpPr>
        <p:spPr/>
        <p:txBody>
          <a:bodyPr/>
          <a:lstStyle/>
          <a:p>
            <a:fld id="{923E165C-D903-47DF-88D9-5815CC41C363}" type="slidenum">
              <a:rPr lang="tr-TR" smtClean="0"/>
              <a:t>‹#›</a:t>
            </a:fld>
            <a:endParaRPr lang="tr-TR"/>
          </a:p>
        </p:txBody>
      </p:sp>
    </p:spTree>
    <p:extLst>
      <p:ext uri="{BB962C8B-B14F-4D97-AF65-F5344CB8AC3E}">
        <p14:creationId xmlns:p14="http://schemas.microsoft.com/office/powerpoint/2010/main" val="2695452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462E74-08F3-77DC-6E64-11544AAC83F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98A4A8D-F3F0-FD78-A0F2-DA3568DBB7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E441E95-12FF-C552-26AD-4E138D4A8A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E236E52-4CAB-E781-3F38-467FE03DDB05}"/>
              </a:ext>
            </a:extLst>
          </p:cNvPr>
          <p:cNvSpPr>
            <a:spLocks noGrp="1"/>
          </p:cNvSpPr>
          <p:nvPr>
            <p:ph type="dt" sz="half" idx="10"/>
          </p:nvPr>
        </p:nvSpPr>
        <p:spPr/>
        <p:txBody>
          <a:bodyPr/>
          <a:lstStyle/>
          <a:p>
            <a:fld id="{703790DC-EE63-4C06-8AC7-DE695E308EF2}" type="datetimeFigureOut">
              <a:rPr lang="tr-TR" smtClean="0"/>
              <a:t>31.10.2023</a:t>
            </a:fld>
            <a:endParaRPr lang="tr-TR"/>
          </a:p>
        </p:txBody>
      </p:sp>
      <p:sp>
        <p:nvSpPr>
          <p:cNvPr id="6" name="Alt Bilgi Yer Tutucusu 5">
            <a:extLst>
              <a:ext uri="{FF2B5EF4-FFF2-40B4-BE49-F238E27FC236}">
                <a16:creationId xmlns:a16="http://schemas.microsoft.com/office/drawing/2014/main" id="{931C4117-81FB-17B6-5104-1CC36C9ED06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D4154CE-FECE-FD3C-5945-EFA8EEF10F83}"/>
              </a:ext>
            </a:extLst>
          </p:cNvPr>
          <p:cNvSpPr>
            <a:spLocks noGrp="1"/>
          </p:cNvSpPr>
          <p:nvPr>
            <p:ph type="sldNum" sz="quarter" idx="12"/>
          </p:nvPr>
        </p:nvSpPr>
        <p:spPr/>
        <p:txBody>
          <a:bodyPr/>
          <a:lstStyle/>
          <a:p>
            <a:fld id="{923E165C-D903-47DF-88D9-5815CC41C363}" type="slidenum">
              <a:rPr lang="tr-TR" smtClean="0"/>
              <a:t>‹#›</a:t>
            </a:fld>
            <a:endParaRPr lang="tr-TR"/>
          </a:p>
        </p:txBody>
      </p:sp>
    </p:spTree>
    <p:extLst>
      <p:ext uri="{BB962C8B-B14F-4D97-AF65-F5344CB8AC3E}">
        <p14:creationId xmlns:p14="http://schemas.microsoft.com/office/powerpoint/2010/main" val="2341934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A431092-5066-444B-6C66-EBACEB9731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DA09590-83AB-D068-BCBF-5E7AA162D3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F015DD1-6235-8DF2-188B-2F40691858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3790DC-EE63-4C06-8AC7-DE695E308EF2}" type="datetimeFigureOut">
              <a:rPr lang="tr-TR" smtClean="0"/>
              <a:t>31.10.2023</a:t>
            </a:fld>
            <a:endParaRPr lang="tr-TR"/>
          </a:p>
        </p:txBody>
      </p:sp>
      <p:sp>
        <p:nvSpPr>
          <p:cNvPr id="5" name="Alt Bilgi Yer Tutucusu 4">
            <a:extLst>
              <a:ext uri="{FF2B5EF4-FFF2-40B4-BE49-F238E27FC236}">
                <a16:creationId xmlns:a16="http://schemas.microsoft.com/office/drawing/2014/main" id="{CCF7C0CE-1D3A-40A6-75E2-36FE642E4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A717F64-2A1E-4D88-8754-557990B285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E165C-D903-47DF-88D9-5815CC41C363}" type="slidenum">
              <a:rPr lang="tr-TR" smtClean="0"/>
              <a:t>‹#›</a:t>
            </a:fld>
            <a:endParaRPr lang="tr-TR"/>
          </a:p>
        </p:txBody>
      </p:sp>
    </p:spTree>
    <p:extLst>
      <p:ext uri="{BB962C8B-B14F-4D97-AF65-F5344CB8AC3E}">
        <p14:creationId xmlns:p14="http://schemas.microsoft.com/office/powerpoint/2010/main" val="1546547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Resim 19">
            <a:extLst>
              <a:ext uri="{FF2B5EF4-FFF2-40B4-BE49-F238E27FC236}">
                <a16:creationId xmlns:a16="http://schemas.microsoft.com/office/drawing/2014/main" id="{78FB64F4-4A64-777C-1B41-4CDB3DC0DB7D}"/>
              </a:ext>
            </a:extLst>
          </p:cNvPr>
          <p:cNvPicPr>
            <a:picLocks noChangeAspect="1"/>
          </p:cNvPicPr>
          <p:nvPr/>
        </p:nvPicPr>
        <p:blipFill>
          <a:blip r:embed="rId3"/>
          <a:stretch>
            <a:fillRect/>
          </a:stretch>
        </p:blipFill>
        <p:spPr>
          <a:xfrm>
            <a:off x="0" y="0"/>
            <a:ext cx="4618496" cy="4080667"/>
          </a:xfrm>
          <a:prstGeom prst="rect">
            <a:avLst/>
          </a:prstGeom>
          <a:effectLst>
            <a:reflection blurRad="6350" stA="52000" endA="300" endPos="35000" dir="5400000" sy="-100000" algn="bl" rotWithShape="0"/>
          </a:effectLst>
        </p:spPr>
      </p:pic>
      <p:sp>
        <p:nvSpPr>
          <p:cNvPr id="21" name="Metin kutusu 20">
            <a:extLst>
              <a:ext uri="{FF2B5EF4-FFF2-40B4-BE49-F238E27FC236}">
                <a16:creationId xmlns:a16="http://schemas.microsoft.com/office/drawing/2014/main" id="{D8317C40-0461-D428-B191-8263D88288AE}"/>
              </a:ext>
            </a:extLst>
          </p:cNvPr>
          <p:cNvSpPr txBox="1"/>
          <p:nvPr/>
        </p:nvSpPr>
        <p:spPr>
          <a:xfrm>
            <a:off x="1583067" y="5197961"/>
            <a:ext cx="9803325" cy="923330"/>
          </a:xfrm>
          <a:prstGeom prst="rect">
            <a:avLst/>
          </a:prstGeom>
          <a:noFill/>
        </p:spPr>
        <p:txBody>
          <a:bodyPr wrap="none" rtlCol="0">
            <a:spAutoFit/>
          </a:bodyPr>
          <a:lstStyle/>
          <a:p>
            <a:pPr algn="ctr"/>
            <a:r>
              <a:rPr lang="tr-TR" sz="54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 BİLİMLER FESTİVALİ</a:t>
            </a:r>
          </a:p>
        </p:txBody>
      </p:sp>
      <p:pic>
        <p:nvPicPr>
          <p:cNvPr id="4" name="Resim 3">
            <a:extLst>
              <a:ext uri="{FF2B5EF4-FFF2-40B4-BE49-F238E27FC236}">
                <a16:creationId xmlns:a16="http://schemas.microsoft.com/office/drawing/2014/main" id="{ED78D5F4-FEAC-F320-D9C3-34D3AF360D1D}"/>
              </a:ext>
            </a:extLst>
          </p:cNvPr>
          <p:cNvPicPr>
            <a:picLocks noChangeAspect="1"/>
          </p:cNvPicPr>
          <p:nvPr/>
        </p:nvPicPr>
        <p:blipFill>
          <a:blip r:embed="rId4"/>
          <a:stretch>
            <a:fillRect/>
          </a:stretch>
        </p:blipFill>
        <p:spPr>
          <a:xfrm>
            <a:off x="7821590" y="237680"/>
            <a:ext cx="3982006" cy="31913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954678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6EF3CA-775A-31B3-D37E-7BF8EE14F264}"/>
              </a:ext>
            </a:extLst>
          </p:cNvPr>
          <p:cNvSpPr>
            <a:spLocks noGrp="1"/>
          </p:cNvSpPr>
          <p:nvPr>
            <p:ph type="title"/>
          </p:nvPr>
        </p:nvSpPr>
        <p:spPr/>
        <p:txBody>
          <a:bodyPr/>
          <a:lstStyle/>
          <a:p>
            <a:pPr algn="ctr"/>
            <a:r>
              <a:rPr lang="tr-TR" dirty="0" err="1">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Sosyalfest</a:t>
            </a:r>
            <a:r>
              <a:rPr lang="tr-TR"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Üniversite Kategorileri</a:t>
            </a:r>
          </a:p>
        </p:txBody>
      </p:sp>
      <p:sp>
        <p:nvSpPr>
          <p:cNvPr id="3" name="İçerik Yer Tutucusu 2">
            <a:extLst>
              <a:ext uri="{FF2B5EF4-FFF2-40B4-BE49-F238E27FC236}">
                <a16:creationId xmlns:a16="http://schemas.microsoft.com/office/drawing/2014/main" id="{017E9F69-FB2A-90FE-B8AF-65AA03131A24}"/>
              </a:ext>
            </a:extLst>
          </p:cNvPr>
          <p:cNvSpPr>
            <a:spLocks noGrp="1"/>
          </p:cNvSpPr>
          <p:nvPr>
            <p:ph idx="1"/>
          </p:nvPr>
        </p:nvSpPr>
        <p:spPr>
          <a:xfrm>
            <a:off x="838200" y="1367304"/>
            <a:ext cx="10515600" cy="4765413"/>
          </a:xfrm>
        </p:spPr>
        <p:style>
          <a:lnRef idx="2">
            <a:schemeClr val="dk1"/>
          </a:lnRef>
          <a:fillRef idx="1">
            <a:schemeClr val="lt1"/>
          </a:fillRef>
          <a:effectRef idx="0">
            <a:schemeClr val="dk1"/>
          </a:effectRef>
          <a:fontRef idx="minor">
            <a:schemeClr val="dk1"/>
          </a:fontRef>
        </p:style>
        <p:txBody>
          <a:bodyPr>
            <a:normAutofit/>
          </a:bodyPr>
          <a:lstStyle/>
          <a:p>
            <a:endParaRPr lang="tr-TR" sz="3200" dirty="0">
              <a:latin typeface="Times New Roman" panose="02020603050405020304" pitchFamily="18" charset="0"/>
              <a:cs typeface="Times New Roman" panose="02020603050405020304" pitchFamily="18" charset="0"/>
            </a:endParaRPr>
          </a:p>
          <a:p>
            <a:pPr marL="0" indent="0" algn="just">
              <a:buNone/>
            </a:pPr>
            <a:r>
              <a:rPr lang="tr-TR" sz="32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5. İktisadi Kalkınma Sosyal Model Tasarım Yarışması</a:t>
            </a:r>
            <a:endParaRPr lang="tr-TR" sz="3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marL="0" indent="0" algn="just">
              <a:buNone/>
            </a:pPr>
            <a:r>
              <a:rPr lang="tr-TR" sz="2800" u="sng"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Yarışmanın Amacı</a:t>
            </a:r>
            <a:endParaRPr lang="tr-TR" sz="2800" u="sng" dirty="0">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Bu yarışma, milli iktisadi kalkınmayı teşvik edecek özgün sosyal modellerin tasarlanmasını amaçlamaktadır.</a:t>
            </a:r>
          </a:p>
          <a:p>
            <a:pPr marL="0" indent="0" algn="just">
              <a:buNone/>
            </a:pPr>
            <a:r>
              <a:rPr lang="tr-TR" sz="2800" u="sng"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Yarışmanın Tanımı</a:t>
            </a:r>
          </a:p>
          <a:p>
            <a:pPr marL="0" indent="0" algn="just">
              <a:buNone/>
            </a:pPr>
            <a:r>
              <a:rPr lang="tr-TR" dirty="0">
                <a:latin typeface="Times New Roman" panose="02020603050405020304" pitchFamily="18" charset="0"/>
                <a:cs typeface="Times New Roman" panose="02020603050405020304" pitchFamily="18" charset="0"/>
              </a:rPr>
              <a:t>İktisadi kalkınma, refah düzeyinin; bütüncül bir yaklaşımla sadece toplumların maddi temellerine odaklanarak değil, aynı zamanda bireyin ve içinde olduğu yaşam alanının sosyal, kültürel ve ekonomik çerçevede iyileşmesine yönelik her türlü başlık üzerinden değerlendirilmesidir.</a:t>
            </a:r>
          </a:p>
        </p:txBody>
      </p:sp>
    </p:spTree>
    <p:extLst>
      <p:ext uri="{BB962C8B-B14F-4D97-AF65-F5344CB8AC3E}">
        <p14:creationId xmlns:p14="http://schemas.microsoft.com/office/powerpoint/2010/main" val="2818620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832CCE-DB97-6068-DFCA-CD8E31AF10F1}"/>
              </a:ext>
            </a:extLst>
          </p:cNvPr>
          <p:cNvSpPr>
            <a:spLocks noGrp="1"/>
          </p:cNvSpPr>
          <p:nvPr>
            <p:ph type="title"/>
          </p:nvPr>
        </p:nvSpPr>
        <p:spPr>
          <a:xfrm>
            <a:off x="5868557" y="1138036"/>
            <a:ext cx="4765030" cy="882492"/>
          </a:xfrm>
        </p:spPr>
        <p:txBody>
          <a:bodyPr anchor="t">
            <a:normAutofit fontScale="90000"/>
          </a:bodyPr>
          <a:lstStyle/>
          <a:p>
            <a:r>
              <a:rPr lang="tr-TR" sz="3200"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Soru &amp; Cevap</a:t>
            </a:r>
            <a:br>
              <a:rPr lang="tr-TR" sz="3200" dirty="0"/>
            </a:br>
            <a:r>
              <a:rPr lang="tr-TR" sz="32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 Model Nedir?</a:t>
            </a:r>
            <a:endParaRPr lang="tr-TR" sz="3200" dirty="0">
              <a:latin typeface="Times New Roman" panose="02020603050405020304" pitchFamily="18" charset="0"/>
              <a:cs typeface="Times New Roman" panose="02020603050405020304" pitchFamily="18" charset="0"/>
            </a:endParaRPr>
          </a:p>
        </p:txBody>
      </p:sp>
      <p:pic>
        <p:nvPicPr>
          <p:cNvPr id="4098" name="Picture 2" descr="soru-isareti-240×3004 | Diyabetimben.com">
            <a:extLst>
              <a:ext uri="{FF2B5EF4-FFF2-40B4-BE49-F238E27FC236}">
                <a16:creationId xmlns:a16="http://schemas.microsoft.com/office/drawing/2014/main" id="{35A20DEB-3C0B-3AD2-7789-05761A6464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110"/>
          <a:stretch/>
        </p:blipFill>
        <p:spPr bwMode="auto">
          <a:xfrm>
            <a:off x="-1" y="10"/>
            <a:ext cx="5151179" cy="6857990"/>
          </a:xfrm>
          <a:prstGeom prst="rect">
            <a:avLst/>
          </a:prstGeom>
          <a:noFill/>
          <a:extLst>
            <a:ext uri="{909E8E84-426E-40DD-AFC4-6F175D3DCCD1}">
              <a14:hiddenFill xmlns:a14="http://schemas.microsoft.com/office/drawing/2010/main">
                <a:solidFill>
                  <a:srgbClr val="FFFFFF"/>
                </a:solidFill>
              </a14:hiddenFill>
            </a:ext>
          </a:extLst>
        </p:spPr>
      </p:pic>
      <p:cxnSp>
        <p:nvCxnSpPr>
          <p:cNvPr id="4105" name="Straight Connector 4102">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BBC8BDAE-ADAB-EE4F-DDD5-DA7C7DCCEC7E}"/>
              </a:ext>
            </a:extLst>
          </p:cNvPr>
          <p:cNvSpPr>
            <a:spLocks noGrp="1"/>
          </p:cNvSpPr>
          <p:nvPr>
            <p:ph idx="1"/>
          </p:nvPr>
        </p:nvSpPr>
        <p:spPr>
          <a:xfrm>
            <a:off x="5868557" y="2138516"/>
            <a:ext cx="5989146" cy="4513007"/>
          </a:xfrm>
        </p:spPr>
        <p:txBody>
          <a:bodyPr>
            <a:noAutofit/>
          </a:bodyPr>
          <a:lstStyle/>
          <a:p>
            <a:pPr algn="just"/>
            <a:r>
              <a:rPr lang="tr-TR" sz="2400" dirty="0">
                <a:latin typeface="Times New Roman" panose="02020603050405020304" pitchFamily="18" charset="0"/>
                <a:cs typeface="Times New Roman" panose="02020603050405020304" pitchFamily="18" charset="0"/>
              </a:rPr>
              <a:t>Sosyal model, herhangi bir konuda bireysel ve/veya toplumsal boyutları olacak şekilde ortaya konulan bir sosyal tasarımdır.</a:t>
            </a:r>
          </a:p>
          <a:p>
            <a:pPr algn="just"/>
            <a:r>
              <a:rPr lang="tr-TR" sz="2400" dirty="0">
                <a:latin typeface="Times New Roman" panose="02020603050405020304" pitchFamily="18" charset="0"/>
                <a:cs typeface="Times New Roman" panose="02020603050405020304" pitchFamily="18" charset="0"/>
              </a:rPr>
              <a:t>Tasarım yarışmalarından kastedilen, bireyin ilgili sosyal model tasarım teması altında sahip olduğu bireysel yetkinliklerini, sadece bireysel bağlamda değil, birey ve toplum ilişkisi içerisinde kullanılabilir olduğu düşünsel model tasarlamasıdır. İlgili sosyal modelin, birey ve toplum ilişkilerini geliştirecek ve sorunlara çözüm önerisi getirebilecek bir çerçevede tasarlanması gerekmektedir.</a:t>
            </a:r>
          </a:p>
        </p:txBody>
      </p:sp>
    </p:spTree>
    <p:extLst>
      <p:ext uri="{BB962C8B-B14F-4D97-AF65-F5344CB8AC3E}">
        <p14:creationId xmlns:p14="http://schemas.microsoft.com/office/powerpoint/2010/main" val="3459171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832CCE-DB97-6068-DFCA-CD8E31AF10F1}"/>
              </a:ext>
            </a:extLst>
          </p:cNvPr>
          <p:cNvSpPr>
            <a:spLocks noGrp="1"/>
          </p:cNvSpPr>
          <p:nvPr>
            <p:ph type="title"/>
          </p:nvPr>
        </p:nvSpPr>
        <p:spPr>
          <a:xfrm>
            <a:off x="5971697" y="871146"/>
            <a:ext cx="4765030" cy="882492"/>
          </a:xfrm>
        </p:spPr>
        <p:txBody>
          <a:bodyPr anchor="t">
            <a:normAutofit fontScale="90000"/>
          </a:bodyPr>
          <a:lstStyle/>
          <a:p>
            <a:r>
              <a:rPr lang="tr-TR" sz="3200"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Soru &amp; Cevap</a:t>
            </a:r>
            <a:br>
              <a:rPr lang="tr-TR" sz="3200" dirty="0"/>
            </a:br>
            <a:r>
              <a:rPr lang="tr-TR" sz="32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 Model Nedir?</a:t>
            </a:r>
            <a:endParaRPr lang="tr-TR" sz="3200" dirty="0">
              <a:latin typeface="Times New Roman" panose="02020603050405020304" pitchFamily="18" charset="0"/>
              <a:cs typeface="Times New Roman" panose="02020603050405020304" pitchFamily="18" charset="0"/>
            </a:endParaRPr>
          </a:p>
        </p:txBody>
      </p:sp>
      <p:pic>
        <p:nvPicPr>
          <p:cNvPr id="4098" name="Picture 2" descr="soru-isareti-240×3004 | Diyabetimben.com">
            <a:extLst>
              <a:ext uri="{FF2B5EF4-FFF2-40B4-BE49-F238E27FC236}">
                <a16:creationId xmlns:a16="http://schemas.microsoft.com/office/drawing/2014/main" id="{35A20DEB-3C0B-3AD2-7789-05761A6464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110"/>
          <a:stretch/>
        </p:blipFill>
        <p:spPr bwMode="auto">
          <a:xfrm>
            <a:off x="-1" y="10"/>
            <a:ext cx="5151179" cy="6857990"/>
          </a:xfrm>
          <a:prstGeom prst="rect">
            <a:avLst/>
          </a:prstGeom>
          <a:noFill/>
          <a:extLst>
            <a:ext uri="{909E8E84-426E-40DD-AFC4-6F175D3DCCD1}">
              <a14:hiddenFill xmlns:a14="http://schemas.microsoft.com/office/drawing/2010/main">
                <a:solidFill>
                  <a:srgbClr val="FFFFFF"/>
                </a:solidFill>
              </a14:hiddenFill>
            </a:ext>
          </a:extLst>
        </p:spPr>
      </p:pic>
      <p:cxnSp>
        <p:nvCxnSpPr>
          <p:cNvPr id="4105" name="Straight Connector 4102">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BBC8BDAE-ADAB-EE4F-DDD5-DA7C7DCCEC7E}"/>
              </a:ext>
            </a:extLst>
          </p:cNvPr>
          <p:cNvSpPr>
            <a:spLocks noGrp="1"/>
          </p:cNvSpPr>
          <p:nvPr>
            <p:ph idx="1"/>
          </p:nvPr>
        </p:nvSpPr>
        <p:spPr>
          <a:xfrm>
            <a:off x="5868557" y="1753638"/>
            <a:ext cx="5989146" cy="4956878"/>
          </a:xfrm>
        </p:spPr>
        <p:txBody>
          <a:bodyPr>
            <a:noAutofit/>
          </a:bodyPr>
          <a:lstStyle/>
          <a:p>
            <a:pPr algn="just"/>
            <a:r>
              <a:rPr lang="tr-TR" sz="2000" dirty="0">
                <a:latin typeface="Times New Roman" panose="02020603050405020304" pitchFamily="18" charset="0"/>
                <a:cs typeface="Times New Roman" panose="02020603050405020304" pitchFamily="18" charset="0"/>
              </a:rPr>
              <a:t>Örneğin; TEKNOFEST, e-Devlet, Kızılay’ın Gönüllülük modeli, İzcilik, </a:t>
            </a:r>
            <a:r>
              <a:rPr lang="tr-TR" sz="2000" dirty="0" err="1">
                <a:latin typeface="Times New Roman" panose="02020603050405020304" pitchFamily="18" charset="0"/>
                <a:cs typeface="Times New Roman" panose="02020603050405020304" pitchFamily="18" charset="0"/>
              </a:rPr>
              <a:t>AFAD’ın</a:t>
            </a:r>
            <a:r>
              <a:rPr lang="tr-TR" sz="2000" dirty="0">
                <a:latin typeface="Times New Roman" panose="02020603050405020304" pitchFamily="18" charset="0"/>
                <a:cs typeface="Times New Roman" panose="02020603050405020304" pitchFamily="18" charset="0"/>
              </a:rPr>
              <a:t> Gönüllülük modeli, Evlilik Okulu, Aile Okulu, Ana-Baba Okulu, Sıfır Atık, Sevgi Evleri, Yaşlı Destek Programı (YADES), devre mülk, </a:t>
            </a:r>
            <a:r>
              <a:rPr lang="tr-TR" sz="2000" dirty="0" err="1">
                <a:latin typeface="Times New Roman" panose="02020603050405020304" pitchFamily="18" charset="0"/>
                <a:cs typeface="Times New Roman" panose="02020603050405020304" pitchFamily="18" charset="0"/>
              </a:rPr>
              <a:t>Airbnb</a:t>
            </a:r>
            <a:r>
              <a:rPr lang="tr-TR" sz="2000" dirty="0">
                <a:latin typeface="Times New Roman" panose="02020603050405020304" pitchFamily="18" charset="0"/>
                <a:cs typeface="Times New Roman" panose="02020603050405020304" pitchFamily="18" charset="0"/>
              </a:rPr>
              <a:t>, eğitim modelleri, uzaktan çalışma modelleri, Çıraklık Eğitimi gibi okul modelleri, askıda ekmek, yardım sandıkları, bankacılık modelleri, sigorta modelleri, Toplum Yararına Programlar (TYP), Ulusal Staj Programı (USP), politika kurulları, TİKA, düşünce kuruluşları, UBER, özelleştirilmiş veya genel e-ticaret siteleri, Sahibinden.com, </a:t>
            </a:r>
            <a:r>
              <a:rPr lang="tr-TR" sz="2000" dirty="0" err="1">
                <a:latin typeface="Times New Roman" panose="02020603050405020304" pitchFamily="18" charset="0"/>
                <a:cs typeface="Times New Roman" panose="02020603050405020304" pitchFamily="18" charset="0"/>
              </a:rPr>
              <a:t>Yemeksepeti</a:t>
            </a:r>
            <a:r>
              <a:rPr lang="tr-TR" sz="2000" dirty="0">
                <a:latin typeface="Times New Roman" panose="02020603050405020304" pitchFamily="18" charset="0"/>
                <a:cs typeface="Times New Roman" panose="02020603050405020304" pitchFamily="18" charset="0"/>
              </a:rPr>
              <a:t>, obilet.com, Getir, </a:t>
            </a:r>
            <a:r>
              <a:rPr lang="tr-TR" sz="2000" dirty="0" err="1">
                <a:latin typeface="Times New Roman" panose="02020603050405020304" pitchFamily="18" charset="0"/>
                <a:cs typeface="Times New Roman" panose="02020603050405020304" pitchFamily="18" charset="0"/>
              </a:rPr>
              <a:t>BlaBlaCar</a:t>
            </a:r>
            <a:r>
              <a:rPr lang="tr-TR" sz="2000" dirty="0">
                <a:latin typeface="Times New Roman" panose="02020603050405020304" pitchFamily="18" charset="0"/>
                <a:cs typeface="Times New Roman" panose="02020603050405020304" pitchFamily="18" charset="0"/>
              </a:rPr>
              <a:t>, sosyal medya mecraları, hobi bahçesi, </a:t>
            </a:r>
            <a:r>
              <a:rPr lang="tr-TR" sz="2000" dirty="0" err="1">
                <a:latin typeface="Times New Roman" panose="02020603050405020304" pitchFamily="18" charset="0"/>
                <a:cs typeface="Times New Roman" panose="02020603050405020304" pitchFamily="18" charset="0"/>
              </a:rPr>
              <a:t>Tarımköy</a:t>
            </a:r>
            <a:r>
              <a:rPr lang="tr-TR" sz="2000" dirty="0">
                <a:latin typeface="Times New Roman" panose="02020603050405020304" pitchFamily="18" charset="0"/>
                <a:cs typeface="Times New Roman" panose="02020603050405020304" pitchFamily="18" charset="0"/>
              </a:rPr>
              <a:t> projesi olmak üzere dernekler, vakıflar, sendikalar ile kamu kurumu niteliğindeki meslek kuruluşları sosyal modelleri içermektedir. </a:t>
            </a:r>
          </a:p>
          <a:p>
            <a:pPr algn="just"/>
            <a:r>
              <a:rPr lang="tr-TR" sz="2000" dirty="0">
                <a:latin typeface="Times New Roman" panose="02020603050405020304" pitchFamily="18" charset="0"/>
                <a:cs typeface="Times New Roman" panose="02020603050405020304" pitchFamily="18" charset="0"/>
              </a:rPr>
              <a:t>Bizatihi </a:t>
            </a:r>
            <a:r>
              <a:rPr lang="tr-TR" sz="2000" dirty="0" err="1">
                <a:latin typeface="Times New Roman" panose="02020603050405020304" pitchFamily="18" charset="0"/>
                <a:cs typeface="Times New Roman" panose="02020603050405020304" pitchFamily="18" charset="0"/>
              </a:rPr>
              <a:t>Sosyalfest’in</a:t>
            </a:r>
            <a:r>
              <a:rPr lang="tr-TR" sz="2000" dirty="0">
                <a:latin typeface="Times New Roman" panose="02020603050405020304" pitchFamily="18" charset="0"/>
                <a:cs typeface="Times New Roman" panose="02020603050405020304" pitchFamily="18" charset="0"/>
              </a:rPr>
              <a:t> kendisi bir sosyal modeldir</a:t>
            </a:r>
          </a:p>
        </p:txBody>
      </p:sp>
    </p:spTree>
    <p:extLst>
      <p:ext uri="{BB962C8B-B14F-4D97-AF65-F5344CB8AC3E}">
        <p14:creationId xmlns:p14="http://schemas.microsoft.com/office/powerpoint/2010/main" val="2567126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832CCE-DB97-6068-DFCA-CD8E31AF10F1}"/>
              </a:ext>
            </a:extLst>
          </p:cNvPr>
          <p:cNvSpPr>
            <a:spLocks noGrp="1"/>
          </p:cNvSpPr>
          <p:nvPr>
            <p:ph type="title"/>
          </p:nvPr>
        </p:nvSpPr>
        <p:spPr>
          <a:xfrm>
            <a:off x="5868557" y="1138036"/>
            <a:ext cx="4765030" cy="882492"/>
          </a:xfrm>
        </p:spPr>
        <p:txBody>
          <a:bodyPr anchor="t">
            <a:normAutofit fontScale="90000"/>
          </a:bodyPr>
          <a:lstStyle/>
          <a:p>
            <a:r>
              <a:rPr lang="tr-TR" sz="3200"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Soru &amp; Cevap</a:t>
            </a:r>
            <a:br>
              <a:rPr lang="tr-TR" sz="3200" dirty="0"/>
            </a:br>
            <a:r>
              <a:rPr lang="tr-TR" sz="32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 Model Nedir?</a:t>
            </a:r>
            <a:endParaRPr lang="tr-TR" sz="3200" dirty="0">
              <a:latin typeface="Times New Roman" panose="02020603050405020304" pitchFamily="18" charset="0"/>
              <a:cs typeface="Times New Roman" panose="02020603050405020304" pitchFamily="18" charset="0"/>
            </a:endParaRPr>
          </a:p>
        </p:txBody>
      </p:sp>
      <p:pic>
        <p:nvPicPr>
          <p:cNvPr id="4098" name="Picture 2" descr="soru-isareti-240×3004 | Diyabetimben.com">
            <a:extLst>
              <a:ext uri="{FF2B5EF4-FFF2-40B4-BE49-F238E27FC236}">
                <a16:creationId xmlns:a16="http://schemas.microsoft.com/office/drawing/2014/main" id="{35A20DEB-3C0B-3AD2-7789-05761A6464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110"/>
          <a:stretch/>
        </p:blipFill>
        <p:spPr bwMode="auto">
          <a:xfrm>
            <a:off x="-1" y="10"/>
            <a:ext cx="5151179" cy="6857990"/>
          </a:xfrm>
          <a:prstGeom prst="rect">
            <a:avLst/>
          </a:prstGeom>
          <a:noFill/>
          <a:extLst>
            <a:ext uri="{909E8E84-426E-40DD-AFC4-6F175D3DCCD1}">
              <a14:hiddenFill xmlns:a14="http://schemas.microsoft.com/office/drawing/2010/main">
                <a:solidFill>
                  <a:srgbClr val="FFFFFF"/>
                </a:solidFill>
              </a14:hiddenFill>
            </a:ext>
          </a:extLst>
        </p:spPr>
      </p:pic>
      <p:cxnSp>
        <p:nvCxnSpPr>
          <p:cNvPr id="4105" name="Straight Connector 4102">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BBC8BDAE-ADAB-EE4F-DDD5-DA7C7DCCEC7E}"/>
              </a:ext>
            </a:extLst>
          </p:cNvPr>
          <p:cNvSpPr>
            <a:spLocks noGrp="1"/>
          </p:cNvSpPr>
          <p:nvPr>
            <p:ph idx="1"/>
          </p:nvPr>
        </p:nvSpPr>
        <p:spPr>
          <a:xfrm>
            <a:off x="5868557" y="2138516"/>
            <a:ext cx="5841662" cy="4321278"/>
          </a:xfrm>
        </p:spPr>
        <p:txBody>
          <a:bodyPr>
            <a:noAutofit/>
          </a:bodyPr>
          <a:lstStyle/>
          <a:p>
            <a:pPr algn="just">
              <a:buFont typeface="Wingdings" panose="05000000000000000000" pitchFamily="2" charset="2"/>
              <a:buChar char="v"/>
            </a:pPr>
            <a:r>
              <a:rPr lang="tr-TR" sz="24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Katılım Şartları Nelerdir?</a:t>
            </a:r>
          </a:p>
          <a:p>
            <a:pPr algn="just"/>
            <a:r>
              <a:rPr lang="tr-TR" sz="2200" dirty="0" err="1">
                <a:latin typeface="Times New Roman" panose="02020603050405020304" pitchFamily="18" charset="0"/>
                <a:cs typeface="Times New Roman" panose="02020603050405020304" pitchFamily="18" charset="0"/>
              </a:rPr>
              <a:t>Sosyalfest</a:t>
            </a:r>
            <a:r>
              <a:rPr lang="tr-TR" sz="2200" dirty="0">
                <a:latin typeface="Times New Roman" panose="02020603050405020304" pitchFamily="18" charset="0"/>
                <a:cs typeface="Times New Roman" panose="02020603050405020304" pitchFamily="18" charset="0"/>
              </a:rPr>
              <a:t> bütün kategorilerde Türkiye içerisindeki okulları kapsamaktadır. </a:t>
            </a:r>
          </a:p>
          <a:p>
            <a:pPr algn="just"/>
            <a:r>
              <a:rPr lang="tr-TR" sz="2200" dirty="0" err="1">
                <a:latin typeface="Times New Roman" panose="02020603050405020304" pitchFamily="18" charset="0"/>
                <a:cs typeface="Times New Roman" panose="02020603050405020304" pitchFamily="18" charset="0"/>
              </a:rPr>
              <a:t>Sosyalfest</a:t>
            </a:r>
            <a:r>
              <a:rPr lang="tr-TR" sz="2200" dirty="0">
                <a:latin typeface="Times New Roman" panose="02020603050405020304" pitchFamily="18" charset="0"/>
                <a:cs typeface="Times New Roman" panose="02020603050405020304" pitchFamily="18" charset="0"/>
              </a:rPr>
              <a:t> Üniversite; </a:t>
            </a:r>
            <a:r>
              <a:rPr lang="tr-TR" sz="2200" dirty="0" err="1">
                <a:latin typeface="Times New Roman" panose="02020603050405020304" pitchFamily="18" charset="0"/>
                <a:cs typeface="Times New Roman" panose="02020603050405020304" pitchFamily="18" charset="0"/>
              </a:rPr>
              <a:t>önlisans</a:t>
            </a:r>
            <a:r>
              <a:rPr lang="tr-TR" sz="2200" dirty="0">
                <a:latin typeface="Times New Roman" panose="02020603050405020304" pitchFamily="18" charset="0"/>
                <a:cs typeface="Times New Roman" panose="02020603050405020304" pitchFamily="18" charset="0"/>
              </a:rPr>
              <a:t>, lisans, yüksek lisans ve doktora olmak üzere Türkiye’deki tüm üniversite öğrencilerine açıktır. </a:t>
            </a:r>
            <a:r>
              <a:rPr lang="tr-TR" sz="2200" dirty="0" err="1">
                <a:latin typeface="Times New Roman" panose="02020603050405020304" pitchFamily="18" charset="0"/>
                <a:cs typeface="Times New Roman" panose="02020603050405020304" pitchFamily="18" charset="0"/>
              </a:rPr>
              <a:t>Sosyalfest</a:t>
            </a:r>
            <a:r>
              <a:rPr lang="tr-TR" sz="2200" dirty="0">
                <a:latin typeface="Times New Roman" panose="02020603050405020304" pitchFamily="18" charset="0"/>
                <a:cs typeface="Times New Roman" panose="02020603050405020304" pitchFamily="18" charset="0"/>
              </a:rPr>
              <a:t> Lise, Türkiye içindeki bütün lise öğrencilerine açıktır. </a:t>
            </a:r>
          </a:p>
          <a:p>
            <a:pPr algn="just"/>
            <a:r>
              <a:rPr lang="tr-TR" sz="2200" dirty="0" err="1">
                <a:latin typeface="Times New Roman" panose="02020603050405020304" pitchFamily="18" charset="0"/>
                <a:cs typeface="Times New Roman" panose="02020603050405020304" pitchFamily="18" charset="0"/>
              </a:rPr>
              <a:t>Sosyalfest</a:t>
            </a:r>
            <a:r>
              <a:rPr lang="tr-TR" sz="2200" dirty="0">
                <a:latin typeface="Times New Roman" panose="02020603050405020304" pitchFamily="18" charset="0"/>
                <a:cs typeface="Times New Roman" panose="02020603050405020304" pitchFamily="18" charset="0"/>
              </a:rPr>
              <a:t> İmam Hatip, Türkiye’deki imam hatip lisesi ve ortaokulu öğrencilerine açıktır. Bu kapsamda </a:t>
            </a:r>
            <a:r>
              <a:rPr lang="tr-TR" sz="2200" dirty="0" err="1">
                <a:latin typeface="Times New Roman" panose="02020603050405020304" pitchFamily="18" charset="0"/>
                <a:cs typeface="Times New Roman" panose="02020603050405020304" pitchFamily="18" charset="0"/>
              </a:rPr>
              <a:t>Sosyalfest</a:t>
            </a:r>
            <a:r>
              <a:rPr lang="tr-TR" sz="2200" dirty="0">
                <a:latin typeface="Times New Roman" panose="02020603050405020304" pitchFamily="18" charset="0"/>
                <a:cs typeface="Times New Roman" panose="02020603050405020304" pitchFamily="18" charset="0"/>
              </a:rPr>
              <a:t> İmam-Hatip, ortaokul ve lise olmak üzere iki ayrı kategoride aynı yarışma başlıkları çerçevesinde düzenlenecektir.</a:t>
            </a:r>
          </a:p>
          <a:p>
            <a:pPr algn="just">
              <a:buFont typeface="Wingdings" panose="05000000000000000000" pitchFamily="2" charset="2"/>
              <a:buChar char="v"/>
            </a:pPr>
            <a:endParaRPr lang="tr-TR" sz="2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9837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832CCE-DB97-6068-DFCA-CD8E31AF10F1}"/>
              </a:ext>
            </a:extLst>
          </p:cNvPr>
          <p:cNvSpPr>
            <a:spLocks noGrp="1"/>
          </p:cNvSpPr>
          <p:nvPr>
            <p:ph type="title"/>
          </p:nvPr>
        </p:nvSpPr>
        <p:spPr>
          <a:xfrm>
            <a:off x="5868557" y="1138036"/>
            <a:ext cx="4765030" cy="882492"/>
          </a:xfrm>
        </p:spPr>
        <p:txBody>
          <a:bodyPr anchor="t">
            <a:normAutofit fontScale="90000"/>
          </a:bodyPr>
          <a:lstStyle/>
          <a:p>
            <a:r>
              <a:rPr lang="tr-TR" sz="3200"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Soru &amp; Cevap</a:t>
            </a:r>
            <a:br>
              <a:rPr lang="tr-TR" sz="3200" dirty="0"/>
            </a:br>
            <a:r>
              <a:rPr lang="tr-TR" sz="32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 Model Nedir?</a:t>
            </a:r>
            <a:endParaRPr lang="tr-TR" sz="3200" dirty="0">
              <a:latin typeface="Times New Roman" panose="02020603050405020304" pitchFamily="18" charset="0"/>
              <a:cs typeface="Times New Roman" panose="02020603050405020304" pitchFamily="18" charset="0"/>
            </a:endParaRPr>
          </a:p>
        </p:txBody>
      </p:sp>
      <p:pic>
        <p:nvPicPr>
          <p:cNvPr id="4098" name="Picture 2" descr="soru-isareti-240×3004 | Diyabetimben.com">
            <a:extLst>
              <a:ext uri="{FF2B5EF4-FFF2-40B4-BE49-F238E27FC236}">
                <a16:creationId xmlns:a16="http://schemas.microsoft.com/office/drawing/2014/main" id="{35A20DEB-3C0B-3AD2-7789-05761A6464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110"/>
          <a:stretch/>
        </p:blipFill>
        <p:spPr bwMode="auto">
          <a:xfrm>
            <a:off x="-1" y="10"/>
            <a:ext cx="5151179" cy="6857990"/>
          </a:xfrm>
          <a:prstGeom prst="rect">
            <a:avLst/>
          </a:prstGeom>
          <a:noFill/>
          <a:extLst>
            <a:ext uri="{909E8E84-426E-40DD-AFC4-6F175D3DCCD1}">
              <a14:hiddenFill xmlns:a14="http://schemas.microsoft.com/office/drawing/2010/main">
                <a:solidFill>
                  <a:srgbClr val="FFFFFF"/>
                </a:solidFill>
              </a14:hiddenFill>
            </a:ext>
          </a:extLst>
        </p:spPr>
      </p:pic>
      <p:cxnSp>
        <p:nvCxnSpPr>
          <p:cNvPr id="4105" name="Straight Connector 4102">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BBC8BDAE-ADAB-EE4F-DDD5-DA7C7DCCEC7E}"/>
              </a:ext>
            </a:extLst>
          </p:cNvPr>
          <p:cNvSpPr>
            <a:spLocks noGrp="1"/>
          </p:cNvSpPr>
          <p:nvPr>
            <p:ph idx="1"/>
          </p:nvPr>
        </p:nvSpPr>
        <p:spPr>
          <a:xfrm>
            <a:off x="5868557" y="2138516"/>
            <a:ext cx="5989146" cy="4572000"/>
          </a:xfrm>
        </p:spPr>
        <p:txBody>
          <a:bodyPr>
            <a:noAutofit/>
          </a:bodyPr>
          <a:lstStyle/>
          <a:p>
            <a:pPr algn="just">
              <a:buFont typeface="Wingdings" panose="05000000000000000000" pitchFamily="2" charset="2"/>
              <a:buChar char="v"/>
            </a:pPr>
            <a:r>
              <a:rPr lang="tr-TR" sz="24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Katılım Ücretli Midir?</a:t>
            </a:r>
          </a:p>
          <a:p>
            <a:pPr marL="0" indent="0" algn="just">
              <a:buNone/>
            </a:pPr>
            <a:endParaRPr lang="tr-TR" sz="2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a:p>
            <a:pPr algn="just"/>
            <a:r>
              <a:rPr lang="tr-TR" sz="2400" dirty="0" err="1">
                <a:latin typeface="Times New Roman" panose="02020603050405020304" pitchFamily="18" charset="0"/>
                <a:cs typeface="Times New Roman" panose="02020603050405020304" pitchFamily="18" charset="0"/>
              </a:rPr>
              <a:t>Sosyalfest</a:t>
            </a:r>
            <a:r>
              <a:rPr lang="tr-TR" sz="2400" dirty="0">
                <a:latin typeface="Times New Roman" panose="02020603050405020304" pitchFamily="18" charset="0"/>
                <a:cs typeface="Times New Roman" panose="02020603050405020304" pitchFamily="18" charset="0"/>
              </a:rPr>
              <a:t> kapsamında düzenlenen yarışmalara katılım ücretsizdir. </a:t>
            </a:r>
            <a:r>
              <a:rPr lang="tr-TR" sz="2400" dirty="0" err="1">
                <a:latin typeface="Times New Roman" panose="02020603050405020304" pitchFamily="18" charset="0"/>
                <a:cs typeface="Times New Roman" panose="02020603050405020304" pitchFamily="18" charset="0"/>
              </a:rPr>
              <a:t>Sosyalfest</a:t>
            </a:r>
            <a:r>
              <a:rPr lang="tr-TR" sz="2400" dirty="0">
                <a:latin typeface="Times New Roman" panose="02020603050405020304" pitchFamily="18" charset="0"/>
                <a:cs typeface="Times New Roman" panose="02020603050405020304" pitchFamily="18" charset="0"/>
              </a:rPr>
              <a:t> bünyesinde düzenlenen atölyeler, aktiviteler ve seminerlere katılım ücretsizdir. Ayrıca Karabük’ün çeşitli yerlerinde kurulacak festival alanlarına ziyaretler ücretsizdir ve katılım herkese açıktır.</a:t>
            </a:r>
          </a:p>
          <a:p>
            <a:pPr algn="just">
              <a:buFont typeface="Wingdings" panose="05000000000000000000" pitchFamily="2" charset="2"/>
              <a:buChar char="v"/>
            </a:pPr>
            <a:endParaRPr lang="tr-TR" sz="2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2156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832CCE-DB97-6068-DFCA-CD8E31AF10F1}"/>
              </a:ext>
            </a:extLst>
          </p:cNvPr>
          <p:cNvSpPr>
            <a:spLocks noGrp="1"/>
          </p:cNvSpPr>
          <p:nvPr>
            <p:ph type="title"/>
          </p:nvPr>
        </p:nvSpPr>
        <p:spPr>
          <a:xfrm>
            <a:off x="5868557" y="1138036"/>
            <a:ext cx="4765030" cy="628771"/>
          </a:xfrm>
        </p:spPr>
        <p:txBody>
          <a:bodyPr anchor="t">
            <a:normAutofit fontScale="90000"/>
          </a:bodyPr>
          <a:lstStyle/>
          <a:p>
            <a:r>
              <a:rPr lang="tr-TR" sz="3200"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Soru &amp; Cevap</a:t>
            </a:r>
            <a:br>
              <a:rPr lang="tr-TR" sz="3200" dirty="0">
                <a:latin typeface="Times New Roman" panose="02020603050405020304" pitchFamily="18" charset="0"/>
                <a:cs typeface="Times New Roman" panose="02020603050405020304" pitchFamily="18" charset="0"/>
              </a:rPr>
            </a:br>
            <a:endParaRPr lang="tr-TR" sz="3200" dirty="0">
              <a:latin typeface="Times New Roman" panose="02020603050405020304" pitchFamily="18" charset="0"/>
              <a:cs typeface="Times New Roman" panose="02020603050405020304" pitchFamily="18" charset="0"/>
            </a:endParaRPr>
          </a:p>
        </p:txBody>
      </p:sp>
      <p:pic>
        <p:nvPicPr>
          <p:cNvPr id="4098" name="Picture 2" descr="soru-isareti-240×3004 | Diyabetimben.com">
            <a:extLst>
              <a:ext uri="{FF2B5EF4-FFF2-40B4-BE49-F238E27FC236}">
                <a16:creationId xmlns:a16="http://schemas.microsoft.com/office/drawing/2014/main" id="{35A20DEB-3C0B-3AD2-7789-05761A6464F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110"/>
          <a:stretch/>
        </p:blipFill>
        <p:spPr bwMode="auto">
          <a:xfrm>
            <a:off x="-1" y="10"/>
            <a:ext cx="5151179" cy="6857990"/>
          </a:xfrm>
          <a:prstGeom prst="rect">
            <a:avLst/>
          </a:prstGeom>
          <a:noFill/>
          <a:extLst>
            <a:ext uri="{909E8E84-426E-40DD-AFC4-6F175D3DCCD1}">
              <a14:hiddenFill xmlns:a14="http://schemas.microsoft.com/office/drawing/2010/main">
                <a:solidFill>
                  <a:srgbClr val="FFFFFF"/>
                </a:solidFill>
              </a14:hiddenFill>
            </a:ext>
          </a:extLst>
        </p:spPr>
      </p:pic>
      <p:cxnSp>
        <p:nvCxnSpPr>
          <p:cNvPr id="4105" name="Straight Connector 4102">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BBC8BDAE-ADAB-EE4F-DDD5-DA7C7DCCEC7E}"/>
              </a:ext>
            </a:extLst>
          </p:cNvPr>
          <p:cNvSpPr>
            <a:spLocks noGrp="1"/>
          </p:cNvSpPr>
          <p:nvPr>
            <p:ph idx="1"/>
          </p:nvPr>
        </p:nvSpPr>
        <p:spPr>
          <a:xfrm>
            <a:off x="5868557" y="1766807"/>
            <a:ext cx="5989146" cy="4943709"/>
          </a:xfrm>
        </p:spPr>
        <p:txBody>
          <a:bodyPr>
            <a:noAutofit/>
          </a:bodyPr>
          <a:lstStyle/>
          <a:p>
            <a:pPr algn="just">
              <a:buFont typeface="Wingdings" panose="05000000000000000000" pitchFamily="2" charset="2"/>
              <a:buChar char="v"/>
            </a:pPr>
            <a:r>
              <a:rPr lang="tr-TR"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Takım ve Kategoriler</a:t>
            </a:r>
          </a:p>
          <a:p>
            <a:pPr algn="just">
              <a:buFont typeface="Wingdings" panose="05000000000000000000" pitchFamily="2" charset="2"/>
              <a:buChar char="Ø"/>
            </a:pPr>
            <a:r>
              <a:rPr lang="tr-TR" sz="24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Bir takım, aynı kategoride birden fazla yarışmaya başvuru yapma hakkına sahip midir?</a:t>
            </a:r>
          </a:p>
          <a:p>
            <a:pPr algn="just"/>
            <a:r>
              <a:rPr lang="tr-TR" sz="2400" dirty="0">
                <a:latin typeface="Times New Roman" panose="02020603050405020304" pitchFamily="18" charset="0"/>
                <a:cs typeface="Times New Roman" panose="02020603050405020304" pitchFamily="18" charset="0"/>
              </a:rPr>
              <a:t>Aynı kategorinin farklı yarışmalarına başvuru yapılabilmektedir. Her yarışma için Başvuru Sistemi üzerinden ayrı başvuru yapılması gerekmektedir.</a:t>
            </a:r>
          </a:p>
          <a:p>
            <a:pPr algn="just">
              <a:buFont typeface="Wingdings" panose="05000000000000000000" pitchFamily="2" charset="2"/>
              <a:buChar char="Ø"/>
            </a:pPr>
            <a:r>
              <a:rPr lang="tr-TR" sz="2400" dirty="0" err="1">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Sosyalfest’te</a:t>
            </a:r>
            <a:r>
              <a:rPr lang="tr-TR" sz="24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bir takım kaç kişiden oluşabilir?</a:t>
            </a:r>
            <a:r>
              <a:rPr lang="tr-TR" sz="2400" dirty="0">
                <a:latin typeface="Times New Roman" panose="02020603050405020304" pitchFamily="18" charset="0"/>
                <a:cs typeface="Times New Roman" panose="02020603050405020304" pitchFamily="18" charset="0"/>
              </a:rPr>
              <a:t> </a:t>
            </a:r>
          </a:p>
          <a:p>
            <a:pPr algn="just"/>
            <a:r>
              <a:rPr lang="tr-TR" sz="2400" dirty="0">
                <a:latin typeface="Times New Roman" panose="02020603050405020304" pitchFamily="18" charset="0"/>
                <a:cs typeface="Times New Roman" panose="02020603050405020304" pitchFamily="18" charset="0"/>
              </a:rPr>
              <a:t>Takım üye sayısı tüm kategori ve eğitim seviyeleri için en fazla 10 kişiden oluşacak şekilde takımlar oluşturulmalıdır</a:t>
            </a:r>
          </a:p>
          <a:p>
            <a:pPr algn="just">
              <a:buFont typeface="Wingdings" panose="05000000000000000000" pitchFamily="2" charset="2"/>
              <a:buChar char="v"/>
            </a:pPr>
            <a:endParaRPr lang="tr-TR" sz="2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5401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7" name="Rectangle 5126">
            <a:extLst>
              <a:ext uri="{FF2B5EF4-FFF2-40B4-BE49-F238E27FC236}">
                <a16:creationId xmlns:a16="http://schemas.microsoft.com/office/drawing/2014/main" id="{8181FC64-B306-4821-98E2-780662EFC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Başlık 1">
            <a:extLst>
              <a:ext uri="{FF2B5EF4-FFF2-40B4-BE49-F238E27FC236}">
                <a16:creationId xmlns:a16="http://schemas.microsoft.com/office/drawing/2014/main" id="{F7FBD558-7D0E-7CEB-5A70-F3AC9D47DA53}"/>
              </a:ext>
            </a:extLst>
          </p:cNvPr>
          <p:cNvSpPr>
            <a:spLocks noGrp="1"/>
          </p:cNvSpPr>
          <p:nvPr>
            <p:ph type="title"/>
          </p:nvPr>
        </p:nvSpPr>
        <p:spPr>
          <a:xfrm>
            <a:off x="949839" y="148968"/>
            <a:ext cx="5146161" cy="1489587"/>
          </a:xfrm>
        </p:spPr>
        <p:txBody>
          <a:bodyPr anchor="b">
            <a:normAutofit fontScale="90000"/>
          </a:bodyPr>
          <a:lstStyle/>
          <a:p>
            <a:pPr algn="ctr"/>
            <a:r>
              <a:rPr lang="tr-TR" sz="36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DAHA ÖNCE KABUL ALMIŞ ÖRNEK PROJE KONULARI</a:t>
            </a:r>
          </a:p>
        </p:txBody>
      </p:sp>
      <p:sp>
        <p:nvSpPr>
          <p:cNvPr id="3" name="İçerik Yer Tutucusu 2">
            <a:extLst>
              <a:ext uri="{FF2B5EF4-FFF2-40B4-BE49-F238E27FC236}">
                <a16:creationId xmlns:a16="http://schemas.microsoft.com/office/drawing/2014/main" id="{B2FD00C4-F4E1-3806-3C34-88BA01AE69E1}"/>
              </a:ext>
            </a:extLst>
          </p:cNvPr>
          <p:cNvSpPr>
            <a:spLocks noGrp="1"/>
          </p:cNvSpPr>
          <p:nvPr>
            <p:ph idx="1"/>
          </p:nvPr>
        </p:nvSpPr>
        <p:spPr>
          <a:xfrm>
            <a:off x="567674" y="1638555"/>
            <a:ext cx="6206319" cy="5368413"/>
          </a:xfrm>
        </p:spPr>
        <p:txBody>
          <a:bodyPr>
            <a:noAutofit/>
          </a:bodyPr>
          <a:lstStyle/>
          <a:p>
            <a:pPr>
              <a:lnSpc>
                <a:spcPct val="150000"/>
              </a:lnSpc>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Bilgi Toplumunda Dijital Kişilik ve Dijital Mirasın Korunması – Bilgi Teknolojilerine Uyum Kapsamında Bireylerin Dijital Kişilik ve Ölümsüzlük Algıları Çerçevesinde Kişilik Haklarının Ve Kişisel Verilerin Ölüm Sonrası Korunması – Kişilerin Risk Algıları ve Korunma İhtiyaçlarına Uyumlu Hukuk Politikası Geliştirilmesi ve Mevzuat Önerisi</a:t>
            </a:r>
          </a:p>
          <a:p>
            <a:pPr>
              <a:lnSpc>
                <a:spcPct val="170000"/>
              </a:lnSpc>
              <a:buFont typeface="Courier New" panose="02070309020205020404" pitchFamily="49" charset="0"/>
              <a:buChar char="o"/>
            </a:pPr>
            <a:endParaRPr lang="tr-TR" sz="2400" dirty="0"/>
          </a:p>
        </p:txBody>
      </p:sp>
      <p:sp>
        <p:nvSpPr>
          <p:cNvPr id="5129" name="Freeform: Shape 5128">
            <a:extLst>
              <a:ext uri="{FF2B5EF4-FFF2-40B4-BE49-F238E27FC236}">
                <a16:creationId xmlns:a16="http://schemas.microsoft.com/office/drawing/2014/main" id="{7D0B7289-120F-44DC-9769-2E096993B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53480"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131" name="Freeform: Shape 5130">
            <a:extLst>
              <a:ext uri="{FF2B5EF4-FFF2-40B4-BE49-F238E27FC236}">
                <a16:creationId xmlns:a16="http://schemas.microsoft.com/office/drawing/2014/main" id="{158468AF-8ABA-4771-9770-C8C79C0E61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58825"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122" name="Picture 2" descr="Hukuk Davaları - Hukuk Davaları Nelerdir? | DH DANIŞMANLIK">
            <a:extLst>
              <a:ext uri="{FF2B5EF4-FFF2-40B4-BE49-F238E27FC236}">
                <a16:creationId xmlns:a16="http://schemas.microsoft.com/office/drawing/2014/main" id="{9D818681-7158-A376-804D-779D8FA1D6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102" r="34358" b="-1"/>
          <a:stretch/>
        </p:blipFill>
        <p:spPr bwMode="auto">
          <a:xfrm>
            <a:off x="6986049" y="10"/>
            <a:ext cx="5205951" cy="6857990"/>
          </a:xfrm>
          <a:custGeom>
            <a:avLst/>
            <a:gdLst/>
            <a:ahLst/>
            <a:cxnLst/>
            <a:rect l="l" t="t" r="r" b="b"/>
            <a:pathLst>
              <a:path w="5205951" h="6858000">
                <a:moveTo>
                  <a:pt x="1623023" y="0"/>
                </a:moveTo>
                <a:lnTo>
                  <a:pt x="2716256" y="0"/>
                </a:lnTo>
                <a:lnTo>
                  <a:pt x="3496422" y="0"/>
                </a:lnTo>
                <a:lnTo>
                  <a:pt x="5205951" y="0"/>
                </a:lnTo>
                <a:lnTo>
                  <a:pt x="5205951"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a:noFill/>
          <a:extLst>
            <a:ext uri="{909E8E84-426E-40DD-AFC4-6F175D3DCCD1}">
              <a14:hiddenFill xmlns:a14="http://schemas.microsoft.com/office/drawing/2010/main">
                <a:solidFill>
                  <a:srgbClr val="FFFFFF"/>
                </a:solidFill>
              </a14:hiddenFill>
            </a:ext>
          </a:extLst>
        </p:spPr>
      </p:pic>
      <p:sp>
        <p:nvSpPr>
          <p:cNvPr id="5133" name="Freeform: Shape 5132">
            <a:extLst>
              <a:ext uri="{FF2B5EF4-FFF2-40B4-BE49-F238E27FC236}">
                <a16:creationId xmlns:a16="http://schemas.microsoft.com/office/drawing/2014/main" id="{430FFA19-9577-4BA8-B103-A75613F3F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86049" y="0"/>
            <a:ext cx="2680522" cy="6858000"/>
          </a:xfrm>
          <a:custGeom>
            <a:avLst/>
            <a:gdLst>
              <a:gd name="connsiteX0" fmla="*/ 1057499 w 2680522"/>
              <a:gd name="connsiteY0" fmla="*/ 0 h 6858000"/>
              <a:gd name="connsiteX1" fmla="*/ 879731 w 2680522"/>
              <a:gd name="connsiteY1" fmla="*/ 0 h 6858000"/>
              <a:gd name="connsiteX2" fmla="*/ 901855 w 2680522"/>
              <a:gd name="connsiteY2" fmla="*/ 14997 h 6858000"/>
              <a:gd name="connsiteX3" fmla="*/ 2502754 w 2680522"/>
              <a:gd name="connsiteY3" fmla="*/ 3621656 h 6858000"/>
              <a:gd name="connsiteX4" fmla="*/ 628404 w 2680522"/>
              <a:gd name="connsiteY4" fmla="*/ 6374814 h 6858000"/>
              <a:gd name="connsiteX5" fmla="*/ 111756 w 2680522"/>
              <a:gd name="connsiteY5" fmla="*/ 6780599 h 6858000"/>
              <a:gd name="connsiteX6" fmla="*/ 0 w 2680522"/>
              <a:gd name="connsiteY6" fmla="*/ 6858000 h 6858000"/>
              <a:gd name="connsiteX7" fmla="*/ 177768 w 2680522"/>
              <a:gd name="connsiteY7" fmla="*/ 6858000 h 6858000"/>
              <a:gd name="connsiteX8" fmla="*/ 289524 w 2680522"/>
              <a:gd name="connsiteY8" fmla="*/ 6780599 h 6858000"/>
              <a:gd name="connsiteX9" fmla="*/ 806172 w 2680522"/>
              <a:gd name="connsiteY9" fmla="*/ 6374814 h 6858000"/>
              <a:gd name="connsiteX10" fmla="*/ 2680522 w 2680522"/>
              <a:gd name="connsiteY10" fmla="*/ 3621656 h 6858000"/>
              <a:gd name="connsiteX11" fmla="*/ 1079623 w 2680522"/>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680522" h="6858000">
                <a:moveTo>
                  <a:pt x="1057499" y="0"/>
                </a:moveTo>
                <a:lnTo>
                  <a:pt x="879731" y="0"/>
                </a:lnTo>
                <a:lnTo>
                  <a:pt x="901855" y="14997"/>
                </a:lnTo>
                <a:cubicBezTo>
                  <a:pt x="1929018" y="754641"/>
                  <a:pt x="2502754" y="2093192"/>
                  <a:pt x="2502754" y="3621656"/>
                </a:cubicBezTo>
                <a:cubicBezTo>
                  <a:pt x="2502754" y="4969131"/>
                  <a:pt x="1574029" y="5602839"/>
                  <a:pt x="628404" y="6374814"/>
                </a:cubicBezTo>
                <a:cubicBezTo>
                  <a:pt x="456201" y="6515397"/>
                  <a:pt x="285574" y="6653108"/>
                  <a:pt x="111756" y="6780599"/>
                </a:cubicBezTo>
                <a:lnTo>
                  <a:pt x="0" y="6858000"/>
                </a:lnTo>
                <a:lnTo>
                  <a:pt x="177768" y="6858000"/>
                </a:lnTo>
                <a:lnTo>
                  <a:pt x="289524" y="6780599"/>
                </a:lnTo>
                <a:cubicBezTo>
                  <a:pt x="463342" y="6653108"/>
                  <a:pt x="633969" y="6515397"/>
                  <a:pt x="806172" y="6374814"/>
                </a:cubicBezTo>
                <a:cubicBezTo>
                  <a:pt x="1751797" y="5602839"/>
                  <a:pt x="2680522" y="4969131"/>
                  <a:pt x="2680522" y="3621656"/>
                </a:cubicBezTo>
                <a:cubicBezTo>
                  <a:pt x="2680522" y="2093192"/>
                  <a:pt x="2106786" y="754641"/>
                  <a:pt x="1079623" y="14997"/>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683052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7" name="Rectangle 5126">
            <a:extLst>
              <a:ext uri="{FF2B5EF4-FFF2-40B4-BE49-F238E27FC236}">
                <a16:creationId xmlns:a16="http://schemas.microsoft.com/office/drawing/2014/main" id="{8181FC64-B306-4821-98E2-780662EFC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Başlık 1">
            <a:extLst>
              <a:ext uri="{FF2B5EF4-FFF2-40B4-BE49-F238E27FC236}">
                <a16:creationId xmlns:a16="http://schemas.microsoft.com/office/drawing/2014/main" id="{F7FBD558-7D0E-7CEB-5A70-F3AC9D47DA53}"/>
              </a:ext>
            </a:extLst>
          </p:cNvPr>
          <p:cNvSpPr>
            <a:spLocks noGrp="1"/>
          </p:cNvSpPr>
          <p:nvPr>
            <p:ph type="title"/>
          </p:nvPr>
        </p:nvSpPr>
        <p:spPr>
          <a:xfrm>
            <a:off x="949839" y="148968"/>
            <a:ext cx="5146161" cy="1489587"/>
          </a:xfrm>
        </p:spPr>
        <p:txBody>
          <a:bodyPr anchor="b">
            <a:normAutofit fontScale="90000"/>
          </a:bodyPr>
          <a:lstStyle/>
          <a:p>
            <a:pPr algn="ctr"/>
            <a:r>
              <a:rPr lang="tr-TR" sz="36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DAHA ÖNCE KABUL ALMIŞ ÖRNEK PROJE KONULARI</a:t>
            </a:r>
          </a:p>
        </p:txBody>
      </p:sp>
      <p:sp>
        <p:nvSpPr>
          <p:cNvPr id="3" name="İçerik Yer Tutucusu 2">
            <a:extLst>
              <a:ext uri="{FF2B5EF4-FFF2-40B4-BE49-F238E27FC236}">
                <a16:creationId xmlns:a16="http://schemas.microsoft.com/office/drawing/2014/main" id="{B2FD00C4-F4E1-3806-3C34-88BA01AE69E1}"/>
              </a:ext>
            </a:extLst>
          </p:cNvPr>
          <p:cNvSpPr>
            <a:spLocks noGrp="1"/>
          </p:cNvSpPr>
          <p:nvPr>
            <p:ph idx="1"/>
          </p:nvPr>
        </p:nvSpPr>
        <p:spPr>
          <a:xfrm>
            <a:off x="553631" y="1638555"/>
            <a:ext cx="6205194" cy="4924477"/>
          </a:xfrm>
        </p:spPr>
        <p:txBody>
          <a:bodyPr>
            <a:normAutofit fontScale="47500" lnSpcReduction="20000"/>
          </a:bodyPr>
          <a:lstStyle/>
          <a:p>
            <a:pPr algn="just">
              <a:lnSpc>
                <a:spcPct val="170000"/>
              </a:lnSpc>
              <a:buFont typeface="Wingdings" panose="05000000000000000000" pitchFamily="2" charset="2"/>
              <a:buChar char="Ø"/>
            </a:pPr>
            <a:r>
              <a:rPr lang="tr-TR" sz="4400" dirty="0">
                <a:latin typeface="Times New Roman" panose="02020603050405020304" pitchFamily="18" charset="0"/>
                <a:cs typeface="Times New Roman" panose="02020603050405020304" pitchFamily="18" charset="0"/>
              </a:rPr>
              <a:t>Adil Yargılanma Hakkının Güçlendirilmesi ve Mahkemelerin İş Yükünün Azaltılması İçin Korunma Dilekçesi Modelinin Oluşturulması</a:t>
            </a:r>
          </a:p>
          <a:p>
            <a:pPr algn="just">
              <a:lnSpc>
                <a:spcPct val="170000"/>
              </a:lnSpc>
              <a:buFont typeface="Wingdings" panose="05000000000000000000" pitchFamily="2" charset="2"/>
              <a:buChar char="Ø"/>
            </a:pPr>
            <a:r>
              <a:rPr lang="tr-TR" sz="4400" dirty="0">
                <a:latin typeface="Times New Roman" panose="02020603050405020304" pitchFamily="18" charset="0"/>
                <a:cs typeface="Times New Roman" panose="02020603050405020304" pitchFamily="18" charset="0"/>
              </a:rPr>
              <a:t>Türkiye’de Hukuk-ı Amme Dersinin Kökenleri: 1920-1929</a:t>
            </a:r>
          </a:p>
          <a:p>
            <a:pPr algn="just">
              <a:lnSpc>
                <a:spcPct val="170000"/>
              </a:lnSpc>
              <a:buFont typeface="Wingdings" panose="05000000000000000000" pitchFamily="2" charset="2"/>
              <a:buChar char="Ø"/>
            </a:pPr>
            <a:r>
              <a:rPr lang="tr-TR" sz="4400" dirty="0">
                <a:latin typeface="Times New Roman" panose="02020603050405020304" pitchFamily="18" charset="0"/>
                <a:cs typeface="Times New Roman" panose="02020603050405020304" pitchFamily="18" charset="0"/>
              </a:rPr>
              <a:t>Unutulma Hakkı</a:t>
            </a:r>
          </a:p>
          <a:p>
            <a:pPr algn="just">
              <a:lnSpc>
                <a:spcPct val="170000"/>
              </a:lnSpc>
              <a:buFont typeface="Wingdings" panose="05000000000000000000" pitchFamily="2" charset="2"/>
              <a:buChar char="Ø"/>
            </a:pPr>
            <a:r>
              <a:rPr lang="tr-TR" sz="4400" dirty="0">
                <a:latin typeface="Times New Roman" panose="02020603050405020304" pitchFamily="18" charset="0"/>
                <a:cs typeface="Times New Roman" panose="02020603050405020304" pitchFamily="18" charset="0"/>
              </a:rPr>
              <a:t>Dijital Hafızada Unutulma Hakkı ve Gazetecilik Perspektifinden Uygulanabilirliği: Türkiye’de Bir Alan Araştırması</a:t>
            </a:r>
          </a:p>
          <a:p>
            <a:pPr>
              <a:lnSpc>
                <a:spcPct val="170000"/>
              </a:lnSpc>
              <a:buFont typeface="Wingdings" panose="05000000000000000000" pitchFamily="2" charset="2"/>
              <a:buChar char="Ø"/>
            </a:pPr>
            <a:endParaRPr lang="tr-TR" sz="34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endParaRPr lang="tr-TR" sz="2000" dirty="0"/>
          </a:p>
        </p:txBody>
      </p:sp>
      <p:sp>
        <p:nvSpPr>
          <p:cNvPr id="5129" name="Freeform: Shape 5128">
            <a:extLst>
              <a:ext uri="{FF2B5EF4-FFF2-40B4-BE49-F238E27FC236}">
                <a16:creationId xmlns:a16="http://schemas.microsoft.com/office/drawing/2014/main" id="{7D0B7289-120F-44DC-9769-2E096993B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53480"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131" name="Freeform: Shape 5130">
            <a:extLst>
              <a:ext uri="{FF2B5EF4-FFF2-40B4-BE49-F238E27FC236}">
                <a16:creationId xmlns:a16="http://schemas.microsoft.com/office/drawing/2014/main" id="{158468AF-8ABA-4771-9770-C8C79C0E61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58825"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122" name="Picture 2" descr="Hukuk Davaları - Hukuk Davaları Nelerdir? | DH DANIŞMANLIK">
            <a:extLst>
              <a:ext uri="{FF2B5EF4-FFF2-40B4-BE49-F238E27FC236}">
                <a16:creationId xmlns:a16="http://schemas.microsoft.com/office/drawing/2014/main" id="{9D818681-7158-A376-804D-779D8FA1D6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102" r="34358" b="-1"/>
          <a:stretch/>
        </p:blipFill>
        <p:spPr bwMode="auto">
          <a:xfrm>
            <a:off x="6986049" y="10"/>
            <a:ext cx="5205951" cy="6857990"/>
          </a:xfrm>
          <a:custGeom>
            <a:avLst/>
            <a:gdLst/>
            <a:ahLst/>
            <a:cxnLst/>
            <a:rect l="l" t="t" r="r" b="b"/>
            <a:pathLst>
              <a:path w="5205951" h="6858000">
                <a:moveTo>
                  <a:pt x="1623023" y="0"/>
                </a:moveTo>
                <a:lnTo>
                  <a:pt x="2716256" y="0"/>
                </a:lnTo>
                <a:lnTo>
                  <a:pt x="3496422" y="0"/>
                </a:lnTo>
                <a:lnTo>
                  <a:pt x="5205951" y="0"/>
                </a:lnTo>
                <a:lnTo>
                  <a:pt x="5205951"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a:noFill/>
          <a:extLst>
            <a:ext uri="{909E8E84-426E-40DD-AFC4-6F175D3DCCD1}">
              <a14:hiddenFill xmlns:a14="http://schemas.microsoft.com/office/drawing/2010/main">
                <a:solidFill>
                  <a:srgbClr val="FFFFFF"/>
                </a:solidFill>
              </a14:hiddenFill>
            </a:ext>
          </a:extLst>
        </p:spPr>
      </p:pic>
      <p:sp>
        <p:nvSpPr>
          <p:cNvPr id="5133" name="Freeform: Shape 5132">
            <a:extLst>
              <a:ext uri="{FF2B5EF4-FFF2-40B4-BE49-F238E27FC236}">
                <a16:creationId xmlns:a16="http://schemas.microsoft.com/office/drawing/2014/main" id="{430FFA19-9577-4BA8-B103-A75613F3F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86049" y="0"/>
            <a:ext cx="2680522" cy="6858000"/>
          </a:xfrm>
          <a:custGeom>
            <a:avLst/>
            <a:gdLst>
              <a:gd name="connsiteX0" fmla="*/ 1057499 w 2680522"/>
              <a:gd name="connsiteY0" fmla="*/ 0 h 6858000"/>
              <a:gd name="connsiteX1" fmla="*/ 879731 w 2680522"/>
              <a:gd name="connsiteY1" fmla="*/ 0 h 6858000"/>
              <a:gd name="connsiteX2" fmla="*/ 901855 w 2680522"/>
              <a:gd name="connsiteY2" fmla="*/ 14997 h 6858000"/>
              <a:gd name="connsiteX3" fmla="*/ 2502754 w 2680522"/>
              <a:gd name="connsiteY3" fmla="*/ 3621656 h 6858000"/>
              <a:gd name="connsiteX4" fmla="*/ 628404 w 2680522"/>
              <a:gd name="connsiteY4" fmla="*/ 6374814 h 6858000"/>
              <a:gd name="connsiteX5" fmla="*/ 111756 w 2680522"/>
              <a:gd name="connsiteY5" fmla="*/ 6780599 h 6858000"/>
              <a:gd name="connsiteX6" fmla="*/ 0 w 2680522"/>
              <a:gd name="connsiteY6" fmla="*/ 6858000 h 6858000"/>
              <a:gd name="connsiteX7" fmla="*/ 177768 w 2680522"/>
              <a:gd name="connsiteY7" fmla="*/ 6858000 h 6858000"/>
              <a:gd name="connsiteX8" fmla="*/ 289524 w 2680522"/>
              <a:gd name="connsiteY8" fmla="*/ 6780599 h 6858000"/>
              <a:gd name="connsiteX9" fmla="*/ 806172 w 2680522"/>
              <a:gd name="connsiteY9" fmla="*/ 6374814 h 6858000"/>
              <a:gd name="connsiteX10" fmla="*/ 2680522 w 2680522"/>
              <a:gd name="connsiteY10" fmla="*/ 3621656 h 6858000"/>
              <a:gd name="connsiteX11" fmla="*/ 1079623 w 2680522"/>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680522" h="6858000">
                <a:moveTo>
                  <a:pt x="1057499" y="0"/>
                </a:moveTo>
                <a:lnTo>
                  <a:pt x="879731" y="0"/>
                </a:lnTo>
                <a:lnTo>
                  <a:pt x="901855" y="14997"/>
                </a:lnTo>
                <a:cubicBezTo>
                  <a:pt x="1929018" y="754641"/>
                  <a:pt x="2502754" y="2093192"/>
                  <a:pt x="2502754" y="3621656"/>
                </a:cubicBezTo>
                <a:cubicBezTo>
                  <a:pt x="2502754" y="4969131"/>
                  <a:pt x="1574029" y="5602839"/>
                  <a:pt x="628404" y="6374814"/>
                </a:cubicBezTo>
                <a:cubicBezTo>
                  <a:pt x="456201" y="6515397"/>
                  <a:pt x="285574" y="6653108"/>
                  <a:pt x="111756" y="6780599"/>
                </a:cubicBezTo>
                <a:lnTo>
                  <a:pt x="0" y="6858000"/>
                </a:lnTo>
                <a:lnTo>
                  <a:pt x="177768" y="6858000"/>
                </a:lnTo>
                <a:lnTo>
                  <a:pt x="289524" y="6780599"/>
                </a:lnTo>
                <a:cubicBezTo>
                  <a:pt x="463342" y="6653108"/>
                  <a:pt x="633969" y="6515397"/>
                  <a:pt x="806172" y="6374814"/>
                </a:cubicBezTo>
                <a:cubicBezTo>
                  <a:pt x="1751797" y="5602839"/>
                  <a:pt x="2680522" y="4969131"/>
                  <a:pt x="2680522" y="3621656"/>
                </a:cubicBezTo>
                <a:cubicBezTo>
                  <a:pt x="2680522" y="2093192"/>
                  <a:pt x="2106786" y="754641"/>
                  <a:pt x="1079623" y="14997"/>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254883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7" name="Rectangle 5126">
            <a:extLst>
              <a:ext uri="{FF2B5EF4-FFF2-40B4-BE49-F238E27FC236}">
                <a16:creationId xmlns:a16="http://schemas.microsoft.com/office/drawing/2014/main" id="{8181FC64-B306-4821-98E2-780662EFC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2">
              <a:tint val="95000"/>
              <a:satMod val="1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Başlık 1">
            <a:extLst>
              <a:ext uri="{FF2B5EF4-FFF2-40B4-BE49-F238E27FC236}">
                <a16:creationId xmlns:a16="http://schemas.microsoft.com/office/drawing/2014/main" id="{F7FBD558-7D0E-7CEB-5A70-F3AC9D47DA53}"/>
              </a:ext>
            </a:extLst>
          </p:cNvPr>
          <p:cNvSpPr>
            <a:spLocks noGrp="1"/>
          </p:cNvSpPr>
          <p:nvPr>
            <p:ph type="title"/>
          </p:nvPr>
        </p:nvSpPr>
        <p:spPr>
          <a:xfrm>
            <a:off x="949839" y="148968"/>
            <a:ext cx="5146161" cy="1489587"/>
          </a:xfrm>
        </p:spPr>
        <p:txBody>
          <a:bodyPr anchor="b">
            <a:normAutofit fontScale="90000"/>
          </a:bodyPr>
          <a:lstStyle/>
          <a:p>
            <a:pPr algn="ctr"/>
            <a:r>
              <a:rPr lang="tr-TR" sz="36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DAHA ÖNCE KABUL ALMIŞ ÖRNEK PROJE KONULARI</a:t>
            </a:r>
          </a:p>
        </p:txBody>
      </p:sp>
      <p:sp>
        <p:nvSpPr>
          <p:cNvPr id="3" name="İçerik Yer Tutucusu 2">
            <a:extLst>
              <a:ext uri="{FF2B5EF4-FFF2-40B4-BE49-F238E27FC236}">
                <a16:creationId xmlns:a16="http://schemas.microsoft.com/office/drawing/2014/main" id="{B2FD00C4-F4E1-3806-3C34-88BA01AE69E1}"/>
              </a:ext>
            </a:extLst>
          </p:cNvPr>
          <p:cNvSpPr>
            <a:spLocks noGrp="1"/>
          </p:cNvSpPr>
          <p:nvPr>
            <p:ph idx="1"/>
          </p:nvPr>
        </p:nvSpPr>
        <p:spPr>
          <a:xfrm>
            <a:off x="663677" y="2312987"/>
            <a:ext cx="6322372" cy="3896084"/>
          </a:xfrm>
        </p:spPr>
        <p:txBody>
          <a:bodyPr>
            <a:normAutofit/>
          </a:bodyPr>
          <a:lstStyle/>
          <a:p>
            <a:pPr>
              <a:lnSpc>
                <a:spcPct val="150000"/>
              </a:lnSpc>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Türkiye’de Hukuk Zihniyeti</a:t>
            </a:r>
          </a:p>
          <a:p>
            <a:pPr>
              <a:lnSpc>
                <a:spcPct val="150000"/>
              </a:lnSpc>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Türkiye’de İnsan Hakları Söyleminin Toplum Karşılığı</a:t>
            </a:r>
          </a:p>
          <a:p>
            <a:pPr>
              <a:lnSpc>
                <a:spcPct val="150000"/>
              </a:lnSpc>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Kamu Görevlilerinin İnsan Hakları Arayışı</a:t>
            </a:r>
          </a:p>
          <a:p>
            <a:pPr>
              <a:lnSpc>
                <a:spcPct val="150000"/>
              </a:lnSpc>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Köylülük Kentlilik Ekseninde Devlet Algısı</a:t>
            </a:r>
          </a:p>
          <a:p>
            <a:pPr>
              <a:buFont typeface="Courier New" panose="02070309020205020404" pitchFamily="49" charset="0"/>
              <a:buChar char="o"/>
            </a:pPr>
            <a:endParaRPr lang="tr-TR" sz="2000" dirty="0">
              <a:latin typeface="Times New Roman" panose="02020603050405020304" pitchFamily="18" charset="0"/>
              <a:cs typeface="Times New Roman" panose="02020603050405020304" pitchFamily="18" charset="0"/>
            </a:endParaRPr>
          </a:p>
        </p:txBody>
      </p:sp>
      <p:sp>
        <p:nvSpPr>
          <p:cNvPr id="5129" name="Freeform: Shape 5128">
            <a:extLst>
              <a:ext uri="{FF2B5EF4-FFF2-40B4-BE49-F238E27FC236}">
                <a16:creationId xmlns:a16="http://schemas.microsoft.com/office/drawing/2014/main" id="{7D0B7289-120F-44DC-9769-2E096993B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53480"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131" name="Freeform: Shape 5130">
            <a:extLst>
              <a:ext uri="{FF2B5EF4-FFF2-40B4-BE49-F238E27FC236}">
                <a16:creationId xmlns:a16="http://schemas.microsoft.com/office/drawing/2014/main" id="{158468AF-8ABA-4771-9770-C8C79C0E61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58825"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122" name="Picture 2" descr="Hukuk Davaları - Hukuk Davaları Nelerdir? | DH DANIŞMANLIK">
            <a:extLst>
              <a:ext uri="{FF2B5EF4-FFF2-40B4-BE49-F238E27FC236}">
                <a16:creationId xmlns:a16="http://schemas.microsoft.com/office/drawing/2014/main" id="{9D818681-7158-A376-804D-779D8FA1D6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102" r="34358" b="-1"/>
          <a:stretch/>
        </p:blipFill>
        <p:spPr bwMode="auto">
          <a:xfrm>
            <a:off x="6986049" y="10"/>
            <a:ext cx="5205951" cy="6857990"/>
          </a:xfrm>
          <a:custGeom>
            <a:avLst/>
            <a:gdLst/>
            <a:ahLst/>
            <a:cxnLst/>
            <a:rect l="l" t="t" r="r" b="b"/>
            <a:pathLst>
              <a:path w="5205951" h="6858000">
                <a:moveTo>
                  <a:pt x="1623023" y="0"/>
                </a:moveTo>
                <a:lnTo>
                  <a:pt x="2716256" y="0"/>
                </a:lnTo>
                <a:lnTo>
                  <a:pt x="3496422" y="0"/>
                </a:lnTo>
                <a:lnTo>
                  <a:pt x="5205951" y="0"/>
                </a:lnTo>
                <a:lnTo>
                  <a:pt x="5205951" y="6858000"/>
                </a:lnTo>
                <a:lnTo>
                  <a:pt x="3496422" y="6858000"/>
                </a:lnTo>
                <a:lnTo>
                  <a:pt x="2716256" y="6858000"/>
                </a:lnTo>
                <a:lnTo>
                  <a:pt x="2502754" y="6858000"/>
                </a:lnTo>
                <a:lnTo>
                  <a:pt x="2390998" y="6780599"/>
                </a:lnTo>
                <a:cubicBezTo>
                  <a:pt x="2217180" y="6653108"/>
                  <a:pt x="2046553" y="6515397"/>
                  <a:pt x="1874350" y="6374814"/>
                </a:cubicBezTo>
                <a:cubicBezTo>
                  <a:pt x="928725" y="5602839"/>
                  <a:pt x="0" y="4969131"/>
                  <a:pt x="0" y="3621656"/>
                </a:cubicBezTo>
                <a:cubicBezTo>
                  <a:pt x="0" y="2093192"/>
                  <a:pt x="573736" y="754641"/>
                  <a:pt x="1600899" y="14997"/>
                </a:cubicBezTo>
                <a:close/>
              </a:path>
            </a:pathLst>
          </a:custGeom>
          <a:noFill/>
          <a:extLst>
            <a:ext uri="{909E8E84-426E-40DD-AFC4-6F175D3DCCD1}">
              <a14:hiddenFill xmlns:a14="http://schemas.microsoft.com/office/drawing/2010/main">
                <a:solidFill>
                  <a:srgbClr val="FFFFFF"/>
                </a:solidFill>
              </a14:hiddenFill>
            </a:ext>
          </a:extLst>
        </p:spPr>
      </p:pic>
      <p:sp>
        <p:nvSpPr>
          <p:cNvPr id="5133" name="Freeform: Shape 5132">
            <a:extLst>
              <a:ext uri="{FF2B5EF4-FFF2-40B4-BE49-F238E27FC236}">
                <a16:creationId xmlns:a16="http://schemas.microsoft.com/office/drawing/2014/main" id="{430FFA19-9577-4BA8-B103-A75613F3F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86049" y="0"/>
            <a:ext cx="2680522" cy="6858000"/>
          </a:xfrm>
          <a:custGeom>
            <a:avLst/>
            <a:gdLst>
              <a:gd name="connsiteX0" fmla="*/ 1057499 w 2680522"/>
              <a:gd name="connsiteY0" fmla="*/ 0 h 6858000"/>
              <a:gd name="connsiteX1" fmla="*/ 879731 w 2680522"/>
              <a:gd name="connsiteY1" fmla="*/ 0 h 6858000"/>
              <a:gd name="connsiteX2" fmla="*/ 901855 w 2680522"/>
              <a:gd name="connsiteY2" fmla="*/ 14997 h 6858000"/>
              <a:gd name="connsiteX3" fmla="*/ 2502754 w 2680522"/>
              <a:gd name="connsiteY3" fmla="*/ 3621656 h 6858000"/>
              <a:gd name="connsiteX4" fmla="*/ 628404 w 2680522"/>
              <a:gd name="connsiteY4" fmla="*/ 6374814 h 6858000"/>
              <a:gd name="connsiteX5" fmla="*/ 111756 w 2680522"/>
              <a:gd name="connsiteY5" fmla="*/ 6780599 h 6858000"/>
              <a:gd name="connsiteX6" fmla="*/ 0 w 2680522"/>
              <a:gd name="connsiteY6" fmla="*/ 6858000 h 6858000"/>
              <a:gd name="connsiteX7" fmla="*/ 177768 w 2680522"/>
              <a:gd name="connsiteY7" fmla="*/ 6858000 h 6858000"/>
              <a:gd name="connsiteX8" fmla="*/ 289524 w 2680522"/>
              <a:gd name="connsiteY8" fmla="*/ 6780599 h 6858000"/>
              <a:gd name="connsiteX9" fmla="*/ 806172 w 2680522"/>
              <a:gd name="connsiteY9" fmla="*/ 6374814 h 6858000"/>
              <a:gd name="connsiteX10" fmla="*/ 2680522 w 2680522"/>
              <a:gd name="connsiteY10" fmla="*/ 3621656 h 6858000"/>
              <a:gd name="connsiteX11" fmla="*/ 1079623 w 2680522"/>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680522" h="6858000">
                <a:moveTo>
                  <a:pt x="1057499" y="0"/>
                </a:moveTo>
                <a:lnTo>
                  <a:pt x="879731" y="0"/>
                </a:lnTo>
                <a:lnTo>
                  <a:pt x="901855" y="14997"/>
                </a:lnTo>
                <a:cubicBezTo>
                  <a:pt x="1929018" y="754641"/>
                  <a:pt x="2502754" y="2093192"/>
                  <a:pt x="2502754" y="3621656"/>
                </a:cubicBezTo>
                <a:cubicBezTo>
                  <a:pt x="2502754" y="4969131"/>
                  <a:pt x="1574029" y="5602839"/>
                  <a:pt x="628404" y="6374814"/>
                </a:cubicBezTo>
                <a:cubicBezTo>
                  <a:pt x="456201" y="6515397"/>
                  <a:pt x="285574" y="6653108"/>
                  <a:pt x="111756" y="6780599"/>
                </a:cubicBezTo>
                <a:lnTo>
                  <a:pt x="0" y="6858000"/>
                </a:lnTo>
                <a:lnTo>
                  <a:pt x="177768" y="6858000"/>
                </a:lnTo>
                <a:lnTo>
                  <a:pt x="289524" y="6780599"/>
                </a:lnTo>
                <a:cubicBezTo>
                  <a:pt x="463342" y="6653108"/>
                  <a:pt x="633969" y="6515397"/>
                  <a:pt x="806172" y="6374814"/>
                </a:cubicBezTo>
                <a:cubicBezTo>
                  <a:pt x="1751797" y="5602839"/>
                  <a:pt x="2680522" y="4969131"/>
                  <a:pt x="2680522" y="3621656"/>
                </a:cubicBezTo>
                <a:cubicBezTo>
                  <a:pt x="2680522" y="2093192"/>
                  <a:pt x="2106786" y="754641"/>
                  <a:pt x="1079623" y="14997"/>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76815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2D2CB6-4D6C-D181-6003-231385D1707F}"/>
              </a:ext>
            </a:extLst>
          </p:cNvPr>
          <p:cNvSpPr>
            <a:spLocks noGrp="1"/>
          </p:cNvSpPr>
          <p:nvPr>
            <p:ph type="title"/>
          </p:nvPr>
        </p:nvSpPr>
        <p:spPr/>
        <p:txBody>
          <a:bodyPr>
            <a:normAutofit/>
          </a:bodyPr>
          <a:lstStyle/>
          <a:p>
            <a:pPr algn="ctr"/>
            <a:r>
              <a:rPr lang="tr-TR" sz="5400" b="1" dirty="0">
                <a:ln w="0"/>
                <a:solidFill>
                  <a:schemeClr val="accent1"/>
                </a:solidFill>
                <a:effectLst>
                  <a:outerShdw blurRad="50800" dist="38100" dir="2700000" algn="tl" rotWithShape="0">
                    <a:prstClr val="black">
                      <a:alpha val="40000"/>
                    </a:prstClr>
                  </a:outerShdw>
                </a:effectLst>
              </a:rPr>
              <a:t>SOSYALFEST NEDİR?</a:t>
            </a:r>
          </a:p>
        </p:txBody>
      </p:sp>
      <p:sp>
        <p:nvSpPr>
          <p:cNvPr id="3" name="İçerik Yer Tutucusu 2">
            <a:extLst>
              <a:ext uri="{FF2B5EF4-FFF2-40B4-BE49-F238E27FC236}">
                <a16:creationId xmlns:a16="http://schemas.microsoft.com/office/drawing/2014/main" id="{E99B82C6-03C5-68D0-321C-C6533FEE005C}"/>
              </a:ext>
            </a:extLst>
          </p:cNvPr>
          <p:cNvSpPr>
            <a:spLocks noGrp="1"/>
          </p:cNvSpPr>
          <p:nvPr>
            <p:ph idx="1"/>
          </p:nvPr>
        </p:nvSpPr>
        <p:spPr/>
        <p:txBody>
          <a:bodyPr>
            <a:normAutofit/>
          </a:bodyPr>
          <a:lstStyle/>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Sosyalfest</a:t>
            </a:r>
            <a:r>
              <a:rPr lang="tr-TR" dirty="0">
                <a:latin typeface="Times New Roman" panose="02020603050405020304" pitchFamily="18" charset="0"/>
                <a:cs typeface="Times New Roman" panose="02020603050405020304" pitchFamily="18" charset="0"/>
              </a:rPr>
              <a:t>” , toplumsal konularda yenilikçi veya sorun çözme odaklı alternatif yaklaşımlar geliştirmek üzere toplumun her kesiminden paydaşların bir araya gelmesini hedeflemektedir.</a:t>
            </a:r>
          </a:p>
          <a:p>
            <a:pPr marL="0" indent="0" algn="just">
              <a:buNone/>
            </a:pP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Sosyalfest</a:t>
            </a:r>
            <a:r>
              <a:rPr lang="tr-TR" dirty="0">
                <a:latin typeface="Times New Roman" panose="02020603050405020304" pitchFamily="18" charset="0"/>
                <a:cs typeface="Times New Roman" panose="02020603050405020304" pitchFamily="18" charset="0"/>
              </a:rPr>
              <a:t>” Sosyal Bilimler Festivalinin temel yaklaşımı, “Cumhuriyetimizin 100. Yılına ve Türkiye Yüzyılı vizyonuna uygun olarak milli sosyal bilimler hamlesini” başlatacak bir girişimi oluşturmaktır.</a:t>
            </a:r>
          </a:p>
        </p:txBody>
      </p:sp>
    </p:spTree>
    <p:extLst>
      <p:ext uri="{BB962C8B-B14F-4D97-AF65-F5344CB8AC3E}">
        <p14:creationId xmlns:p14="http://schemas.microsoft.com/office/powerpoint/2010/main" val="343500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CEA86F8-9629-96E2-7E32-41D5E70DF6E4}"/>
              </a:ext>
            </a:extLst>
          </p:cNvPr>
          <p:cNvSpPr>
            <a:spLocks noGrp="1"/>
          </p:cNvSpPr>
          <p:nvPr>
            <p:ph idx="1"/>
          </p:nvPr>
        </p:nvSpPr>
        <p:spPr>
          <a:xfrm>
            <a:off x="838200" y="1412670"/>
            <a:ext cx="10515600" cy="4351338"/>
          </a:xfrm>
        </p:spPr>
        <p:style>
          <a:lnRef idx="2">
            <a:schemeClr val="accent1"/>
          </a:lnRef>
          <a:fillRef idx="1">
            <a:schemeClr val="lt1"/>
          </a:fillRef>
          <a:effectRef idx="0">
            <a:schemeClr val="accent1"/>
          </a:effectRef>
          <a:fontRef idx="minor">
            <a:schemeClr val="dk1"/>
          </a:fontRef>
        </p:style>
        <p:txBody>
          <a:bodyPr>
            <a:normAutofit/>
          </a:bodyPr>
          <a:lstStyle/>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Türkiye’nin ilk ulusal ve uluslararası sosyal bilimler festivalidir.</a:t>
            </a:r>
          </a:p>
          <a:p>
            <a:pPr algn="just">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Sosyalfest</a:t>
            </a:r>
            <a:r>
              <a:rPr lang="tr-TR" dirty="0">
                <a:latin typeface="Times New Roman" panose="02020603050405020304" pitchFamily="18" charset="0"/>
                <a:cs typeface="Times New Roman" panose="02020603050405020304" pitchFamily="18" charset="0"/>
              </a:rPr>
              <a:t>” ; yenilikçi veya sorun çözme odaklı yaklaşımlar içeren; sosyal model tasarım yarışmaları, sosyal etkinlikler, söyleşiler, gibi birçok faaliyete öncülük ederek toplumsal sorunların çözümüne olan ilginin arttırılması ve Türkiye’nin milli sosyal bilimler hamlesinin oluşumuna katkı sunulması amacıyla düzenlenmektedir.</a:t>
            </a:r>
          </a:p>
        </p:txBody>
      </p:sp>
    </p:spTree>
    <p:extLst>
      <p:ext uri="{BB962C8B-B14F-4D97-AF65-F5344CB8AC3E}">
        <p14:creationId xmlns:p14="http://schemas.microsoft.com/office/powerpoint/2010/main" val="555086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3" name="Rectangle 2062">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Bursa ile ilgili kitaplar: Bursa üzerine 40 eser">
            <a:extLst>
              <a:ext uri="{FF2B5EF4-FFF2-40B4-BE49-F238E27FC236}">
                <a16:creationId xmlns:a16="http://schemas.microsoft.com/office/drawing/2014/main" id="{83A8D48F-BD6A-2908-3698-4B918950404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287" r="12401"/>
          <a:stretch/>
        </p:blipFill>
        <p:spPr bwMode="auto">
          <a:xfrm>
            <a:off x="2522356" y="10"/>
            <a:ext cx="9669642" cy="6857990"/>
          </a:xfrm>
          <a:prstGeom prst="rect">
            <a:avLst/>
          </a:prstGeom>
          <a:extLst>
            <a:ext uri="{909E8E84-426E-40DD-AFC4-6F175D3DCCD1}">
              <a14:hiddenFill xmlns:a14="http://schemas.microsoft.com/office/drawing/2010/main">
                <a:solidFill>
                  <a:srgbClr val="FFFFFF"/>
                </a:solidFill>
              </a14:hiddenFill>
            </a:ext>
          </a:extLst>
        </p:spPr>
      </p:pic>
      <p:sp>
        <p:nvSpPr>
          <p:cNvPr id="2065" name="Rectangle 2064">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D3E7911A-FE1C-D3B8-8DA3-28CBBBFF9556}"/>
              </a:ext>
            </a:extLst>
          </p:cNvPr>
          <p:cNvSpPr>
            <a:spLocks noGrp="1"/>
          </p:cNvSpPr>
          <p:nvPr>
            <p:ph type="title"/>
          </p:nvPr>
        </p:nvSpPr>
        <p:spPr>
          <a:xfrm>
            <a:off x="263013" y="445559"/>
            <a:ext cx="3822189" cy="1999566"/>
          </a:xfrm>
        </p:spPr>
        <p:txBody>
          <a:bodyPr>
            <a:normAutofit/>
          </a:bodyPr>
          <a:lstStyle/>
          <a:p>
            <a:pPr algn="ctr"/>
            <a:r>
              <a:rPr lang="tr-TR" sz="4000" dirty="0" err="1">
                <a:ln w="0"/>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Sosyalfest</a:t>
            </a:r>
            <a:br>
              <a:rPr lang="tr-TR" sz="4000" dirty="0">
                <a:ln w="0"/>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br>
            <a:r>
              <a:rPr lang="tr-TR" sz="4000" dirty="0">
                <a:ln w="0"/>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Kategorileri</a:t>
            </a:r>
          </a:p>
        </p:txBody>
      </p:sp>
      <p:sp>
        <p:nvSpPr>
          <p:cNvPr id="3" name="İçerik Yer Tutucusu 2">
            <a:extLst>
              <a:ext uri="{FF2B5EF4-FFF2-40B4-BE49-F238E27FC236}">
                <a16:creationId xmlns:a16="http://schemas.microsoft.com/office/drawing/2014/main" id="{CB301D6A-976F-D1E3-BBD1-9821D13DD436}"/>
              </a:ext>
            </a:extLst>
          </p:cNvPr>
          <p:cNvSpPr>
            <a:spLocks noGrp="1"/>
          </p:cNvSpPr>
          <p:nvPr>
            <p:ph idx="1"/>
          </p:nvPr>
        </p:nvSpPr>
        <p:spPr>
          <a:xfrm>
            <a:off x="428132" y="2890674"/>
            <a:ext cx="4188442" cy="3286279"/>
          </a:xfrm>
        </p:spPr>
        <p:txBody>
          <a:bodyPr>
            <a:normAutofit/>
          </a:bodyPr>
          <a:lstStyle/>
          <a:p>
            <a:pPr marL="0" indent="0">
              <a:buNone/>
            </a:pPr>
            <a:r>
              <a:rPr lang="tr-TR" dirty="0">
                <a:latin typeface="Times New Roman" panose="02020603050405020304" pitchFamily="18" charset="0"/>
                <a:cs typeface="Times New Roman" panose="02020603050405020304" pitchFamily="18" charset="0"/>
              </a:rPr>
              <a:t>1. </a:t>
            </a:r>
            <a:r>
              <a:rPr lang="tr-TR" dirty="0" err="1">
                <a:latin typeface="Times New Roman" panose="02020603050405020304" pitchFamily="18" charset="0"/>
                <a:cs typeface="Times New Roman" panose="02020603050405020304" pitchFamily="18" charset="0"/>
              </a:rPr>
              <a:t>Sosyalfest</a:t>
            </a:r>
            <a:r>
              <a:rPr lang="tr-TR" dirty="0">
                <a:latin typeface="Times New Roman" panose="02020603050405020304" pitchFamily="18" charset="0"/>
                <a:cs typeface="Times New Roman" panose="02020603050405020304" pitchFamily="18" charset="0"/>
              </a:rPr>
              <a:t> Üniversite</a:t>
            </a:r>
          </a:p>
          <a:p>
            <a:pPr marL="0" indent="0">
              <a:buNone/>
            </a:pPr>
            <a:r>
              <a:rPr lang="tr-TR" dirty="0">
                <a:latin typeface="Times New Roman" panose="02020603050405020304" pitchFamily="18" charset="0"/>
                <a:cs typeface="Times New Roman" panose="02020603050405020304" pitchFamily="18" charset="0"/>
              </a:rPr>
              <a:t>2. </a:t>
            </a:r>
            <a:r>
              <a:rPr lang="tr-TR" dirty="0" err="1">
                <a:latin typeface="Times New Roman" panose="02020603050405020304" pitchFamily="18" charset="0"/>
                <a:cs typeface="Times New Roman" panose="02020603050405020304" pitchFamily="18" charset="0"/>
              </a:rPr>
              <a:t>Sosyalfest</a:t>
            </a:r>
            <a:r>
              <a:rPr lang="tr-TR" dirty="0">
                <a:latin typeface="Times New Roman" panose="02020603050405020304" pitchFamily="18" charset="0"/>
                <a:cs typeface="Times New Roman" panose="02020603050405020304" pitchFamily="18" charset="0"/>
              </a:rPr>
              <a:t> Lise </a:t>
            </a:r>
          </a:p>
          <a:p>
            <a:pPr marL="0" indent="0">
              <a:buNone/>
            </a:pPr>
            <a:r>
              <a:rPr lang="tr-TR" dirty="0">
                <a:latin typeface="Times New Roman" panose="02020603050405020304" pitchFamily="18" charset="0"/>
                <a:cs typeface="Times New Roman" panose="02020603050405020304" pitchFamily="18" charset="0"/>
              </a:rPr>
              <a:t>3. </a:t>
            </a:r>
            <a:r>
              <a:rPr lang="tr-TR" dirty="0" err="1">
                <a:latin typeface="Times New Roman" panose="02020603050405020304" pitchFamily="18" charset="0"/>
                <a:cs typeface="Times New Roman" panose="02020603050405020304" pitchFamily="18" charset="0"/>
              </a:rPr>
              <a:t>Sosyalfest</a:t>
            </a:r>
            <a:r>
              <a:rPr lang="tr-TR" dirty="0">
                <a:latin typeface="Times New Roman" panose="02020603050405020304" pitchFamily="18" charset="0"/>
                <a:cs typeface="Times New Roman" panose="02020603050405020304" pitchFamily="18" charset="0"/>
              </a:rPr>
              <a:t> İmam-Hatip</a:t>
            </a:r>
          </a:p>
        </p:txBody>
      </p:sp>
    </p:spTree>
    <p:extLst>
      <p:ext uri="{BB962C8B-B14F-4D97-AF65-F5344CB8AC3E}">
        <p14:creationId xmlns:p14="http://schemas.microsoft.com/office/powerpoint/2010/main" val="220049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99" name="Rectangle 3090">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E765A6B-3D93-AB3B-42A6-0289C1020368}"/>
              </a:ext>
            </a:extLst>
          </p:cNvPr>
          <p:cNvSpPr>
            <a:spLocks noGrp="1"/>
          </p:cNvSpPr>
          <p:nvPr>
            <p:ph type="title"/>
          </p:nvPr>
        </p:nvSpPr>
        <p:spPr>
          <a:xfrm>
            <a:off x="838199" y="548464"/>
            <a:ext cx="3807187" cy="808388"/>
          </a:xfrm>
        </p:spPr>
        <p:txBody>
          <a:bodyPr>
            <a:normAutofit/>
          </a:bodyPr>
          <a:lstStyle/>
          <a:p>
            <a:r>
              <a:rPr lang="tr-TR" sz="4000" dirty="0">
                <a:ln w="0"/>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rPr>
              <a:t>Sosyal Model;</a:t>
            </a:r>
          </a:p>
        </p:txBody>
      </p:sp>
      <p:sp>
        <p:nvSpPr>
          <p:cNvPr id="3" name="İçerik Yer Tutucusu 2">
            <a:extLst>
              <a:ext uri="{FF2B5EF4-FFF2-40B4-BE49-F238E27FC236}">
                <a16:creationId xmlns:a16="http://schemas.microsoft.com/office/drawing/2014/main" id="{30AAE02E-B50C-C312-A006-6690D1520A4E}"/>
              </a:ext>
            </a:extLst>
          </p:cNvPr>
          <p:cNvSpPr>
            <a:spLocks noGrp="1"/>
          </p:cNvSpPr>
          <p:nvPr>
            <p:ph idx="1"/>
          </p:nvPr>
        </p:nvSpPr>
        <p:spPr>
          <a:xfrm>
            <a:off x="634181" y="1504335"/>
            <a:ext cx="4011205" cy="5206181"/>
          </a:xfrm>
        </p:spPr>
        <p:txBody>
          <a:bodyPr>
            <a:noAutofit/>
          </a:bodyPr>
          <a:lstStyle/>
          <a:p>
            <a:pPr algn="jus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 Yenilikçi,</a:t>
            </a:r>
          </a:p>
          <a:p>
            <a:pPr algn="jus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 Sorun çözücü,</a:t>
            </a:r>
          </a:p>
          <a:p>
            <a:pPr>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 Toplumun milli-manevi değerlerine ve hukuk kurallarına   uygun olmalıdır.</a:t>
            </a:r>
          </a:p>
          <a:p>
            <a:pPr>
              <a:buFont typeface="Wingdings" panose="05000000000000000000" pitchFamily="2" charset="2"/>
              <a:buChar char="ü"/>
            </a:pPr>
            <a:endParaRPr lang="tr-TR" sz="3200" dirty="0">
              <a:latin typeface="Times New Roman" panose="02020603050405020304" pitchFamily="18" charset="0"/>
              <a:cs typeface="Times New Roman" panose="02020603050405020304" pitchFamily="18" charset="0"/>
            </a:endParaRPr>
          </a:p>
          <a:p>
            <a:pPr marL="0" indent="0" algn="just">
              <a:buNone/>
            </a:pPr>
            <a:r>
              <a:rPr lang="tr-TR" sz="2000" b="1" i="1" dirty="0">
                <a:latin typeface="Times New Roman" panose="02020603050405020304" pitchFamily="18" charset="0"/>
                <a:cs typeface="Times New Roman" panose="02020603050405020304" pitchFamily="18" charset="0"/>
              </a:rPr>
              <a:t>*</a:t>
            </a:r>
            <a:r>
              <a:rPr lang="tr-TR" sz="2000" b="1" i="1" dirty="0" err="1">
                <a:latin typeface="Times New Roman" panose="02020603050405020304" pitchFamily="18" charset="0"/>
                <a:cs typeface="Times New Roman" panose="02020603050405020304" pitchFamily="18" charset="0"/>
              </a:rPr>
              <a:t>Sosyalfest</a:t>
            </a:r>
            <a:r>
              <a:rPr lang="tr-TR" sz="2000" b="1" i="1" dirty="0">
                <a:latin typeface="Times New Roman" panose="02020603050405020304" pitchFamily="18" charset="0"/>
                <a:cs typeface="Times New Roman" panose="02020603050405020304" pitchFamily="18" charset="0"/>
              </a:rPr>
              <a:t> Düzenleme ve İcra Kurulu gerekli ve yeterli teknik özelliklere ve hukuki niteliklere sahip olmayan Sosyal Model Tasarımlarını değerlendirme dışı bırakma hakkına sahiptir.</a:t>
            </a:r>
          </a:p>
        </p:txBody>
      </p:sp>
      <p:pic>
        <p:nvPicPr>
          <p:cNvPr id="3074" name="Picture 2" descr="Biyo-Psiko-Sosyal Model | Mehmet ŞEN">
            <a:extLst>
              <a:ext uri="{FF2B5EF4-FFF2-40B4-BE49-F238E27FC236}">
                <a16:creationId xmlns:a16="http://schemas.microsoft.com/office/drawing/2014/main" id="{61D413A0-B7C7-3D20-B335-3180055B599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050" r="20835" b="-1"/>
          <a:stretch/>
        </p:blipFill>
        <p:spPr bwMode="auto">
          <a:xfrm>
            <a:off x="5010386" y="10"/>
            <a:ext cx="7181613" cy="685799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4991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6EF3CA-775A-31B3-D37E-7BF8EE14F264}"/>
              </a:ext>
            </a:extLst>
          </p:cNvPr>
          <p:cNvSpPr>
            <a:spLocks noGrp="1"/>
          </p:cNvSpPr>
          <p:nvPr>
            <p:ph type="title"/>
          </p:nvPr>
        </p:nvSpPr>
        <p:spPr/>
        <p:txBody>
          <a:bodyPr/>
          <a:lstStyle/>
          <a:p>
            <a:pPr algn="ctr"/>
            <a:r>
              <a:rPr lang="tr-TR" dirty="0" err="1">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Sosyalfest</a:t>
            </a:r>
            <a:r>
              <a:rPr lang="tr-TR"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Üniversite Kategorileri</a:t>
            </a:r>
          </a:p>
        </p:txBody>
      </p:sp>
      <p:sp>
        <p:nvSpPr>
          <p:cNvPr id="3" name="İçerik Yer Tutucusu 2">
            <a:extLst>
              <a:ext uri="{FF2B5EF4-FFF2-40B4-BE49-F238E27FC236}">
                <a16:creationId xmlns:a16="http://schemas.microsoft.com/office/drawing/2014/main" id="{017E9F69-FB2A-90FE-B8AF-65AA03131A24}"/>
              </a:ext>
            </a:extLst>
          </p:cNvPr>
          <p:cNvSpPr>
            <a:spLocks noGrp="1"/>
          </p:cNvSpPr>
          <p:nvPr>
            <p:ph idx="1"/>
          </p:nvPr>
        </p:nvSpPr>
        <p:spPr>
          <a:xfrm>
            <a:off x="838200" y="1367304"/>
            <a:ext cx="10515600" cy="4765413"/>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endParaRPr lang="tr-TR" sz="3200" dirty="0">
              <a:latin typeface="Times New Roman" panose="02020603050405020304" pitchFamily="18" charset="0"/>
              <a:cs typeface="Times New Roman" panose="02020603050405020304" pitchFamily="18" charset="0"/>
            </a:endParaRPr>
          </a:p>
          <a:p>
            <a:pPr marL="514350" indent="-514350" algn="ctr">
              <a:buAutoNum type="arabicPeriod"/>
            </a:pPr>
            <a:r>
              <a:rPr lang="tr-TR" sz="32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Türkiye Yüzyılı Vizyonu Sosyal Model Tasarım Yarışması</a:t>
            </a:r>
          </a:p>
          <a:p>
            <a:pPr marL="0" indent="0" algn="ctr">
              <a:buNone/>
            </a:pPr>
            <a:endParaRPr lang="tr-TR" dirty="0">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endParaRPr>
          </a:p>
          <a:p>
            <a:pPr marL="0" indent="0" algn="just">
              <a:buNone/>
            </a:pPr>
            <a:r>
              <a:rPr lang="tr-TR" u="sng"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Yarışmanın Amacı</a:t>
            </a:r>
            <a:endParaRPr lang="tr-TR" u="sng" dirty="0">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Bu yarışma, sosyal, siyasal, kültürel, ekonomik ve diğer alanlarda Türkiye’nin küresel konumunu daha da ileriye taşıyacak sosyal modellerin geliştirilmesi amacıyla düzenlenmektedir.</a:t>
            </a:r>
          </a:p>
          <a:p>
            <a:pPr marL="0" indent="0" algn="just">
              <a:buNone/>
            </a:pPr>
            <a:r>
              <a:rPr lang="tr-TR" u="sng"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Yarışmanın Tanımı</a:t>
            </a:r>
          </a:p>
          <a:p>
            <a:pPr marL="0" indent="0" algn="just">
              <a:buNone/>
            </a:pPr>
            <a:r>
              <a:rPr lang="tr-TR" dirty="0">
                <a:latin typeface="Times New Roman" panose="02020603050405020304" pitchFamily="18" charset="0"/>
                <a:cs typeface="Times New Roman" panose="02020603050405020304" pitchFamily="18" charset="0"/>
              </a:rPr>
              <a:t>Türkiye Yüzyılı; Türkiye’nin sürdürebilir kalkınma, bilim ve teknoloji, dünya barışı, küresel adalet ve üretimde, bölgesinde ve dünyada öncülük edeceği bir gelecek perspektifini ifade etmektedir.</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1584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6EF3CA-775A-31B3-D37E-7BF8EE14F264}"/>
              </a:ext>
            </a:extLst>
          </p:cNvPr>
          <p:cNvSpPr>
            <a:spLocks noGrp="1"/>
          </p:cNvSpPr>
          <p:nvPr>
            <p:ph type="title"/>
          </p:nvPr>
        </p:nvSpPr>
        <p:spPr/>
        <p:txBody>
          <a:bodyPr/>
          <a:lstStyle/>
          <a:p>
            <a:pPr algn="ctr"/>
            <a:r>
              <a:rPr lang="tr-TR" dirty="0" err="1">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Sosyalfest</a:t>
            </a:r>
            <a:r>
              <a:rPr lang="tr-TR"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Üniversite Kategorileri</a:t>
            </a:r>
          </a:p>
        </p:txBody>
      </p:sp>
      <p:sp>
        <p:nvSpPr>
          <p:cNvPr id="3" name="İçerik Yer Tutucusu 2">
            <a:extLst>
              <a:ext uri="{FF2B5EF4-FFF2-40B4-BE49-F238E27FC236}">
                <a16:creationId xmlns:a16="http://schemas.microsoft.com/office/drawing/2014/main" id="{017E9F69-FB2A-90FE-B8AF-65AA03131A24}"/>
              </a:ext>
            </a:extLst>
          </p:cNvPr>
          <p:cNvSpPr>
            <a:spLocks noGrp="1"/>
          </p:cNvSpPr>
          <p:nvPr>
            <p:ph idx="1"/>
          </p:nvPr>
        </p:nvSpPr>
        <p:spPr>
          <a:xfrm>
            <a:off x="838200" y="1367304"/>
            <a:ext cx="10515600" cy="4765413"/>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endParaRPr lang="tr-TR" sz="3200" dirty="0">
              <a:latin typeface="Times New Roman" panose="02020603050405020304" pitchFamily="18" charset="0"/>
              <a:cs typeface="Times New Roman" panose="02020603050405020304" pitchFamily="18" charset="0"/>
            </a:endParaRPr>
          </a:p>
          <a:p>
            <a:r>
              <a:rPr lang="tr-TR" sz="3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2. Engelsiz Yaşam Sosyal Model Tasarım Yarışması</a:t>
            </a:r>
          </a:p>
          <a:p>
            <a:pPr marL="0" indent="0" algn="just">
              <a:buNone/>
            </a:pPr>
            <a:r>
              <a:rPr lang="tr-TR" sz="3000" u="sng"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Yarışmanın Amacı</a:t>
            </a:r>
            <a:endParaRPr lang="tr-TR" sz="3000" u="sng" dirty="0">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endParaRPr>
          </a:p>
          <a:p>
            <a:pPr marL="0" indent="0" algn="just">
              <a:buNone/>
            </a:pPr>
            <a:r>
              <a:rPr lang="tr-TR" sz="3000" dirty="0">
                <a:latin typeface="Times New Roman" panose="02020603050405020304" pitchFamily="18" charset="0"/>
                <a:cs typeface="Times New Roman" panose="02020603050405020304" pitchFamily="18" charset="0"/>
              </a:rPr>
              <a:t>Bu yarışma, engelli bireylerin sorunlarına çözüm üretmek amacıyla düzenlenmektedir.</a:t>
            </a:r>
          </a:p>
          <a:p>
            <a:pPr marL="0" indent="0" algn="just">
              <a:buNone/>
            </a:pPr>
            <a:r>
              <a:rPr lang="tr-TR" sz="3000" u="sng"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Yarışmanın Tanımı</a:t>
            </a:r>
          </a:p>
          <a:p>
            <a:pPr marL="0" indent="0" algn="just">
              <a:buNone/>
            </a:pPr>
            <a:r>
              <a:rPr lang="tr-TR" sz="3000" dirty="0">
                <a:latin typeface="Times New Roman" panose="02020603050405020304" pitchFamily="18" charset="0"/>
                <a:cs typeface="Times New Roman" panose="02020603050405020304" pitchFamily="18" charset="0"/>
              </a:rPr>
              <a:t>Engelli bireylerin toplumla buluşmasını sağlayacak her türlü sosyal model önerisinin geliştirilmesi noktasında başta devlet olmak üzere toplumun tüm bireyleri ve sosyal gruplarının, kurum ve kuruluşların sorumlulukları bulunmaktadır. Bu bakış açısından hareketle engelli bireylerin, yaşadıkları toplumun </a:t>
            </a:r>
            <a:r>
              <a:rPr lang="tr-TR" sz="3000" dirty="0" err="1">
                <a:latin typeface="Times New Roman" panose="02020603050405020304" pitchFamily="18" charset="0"/>
                <a:cs typeface="Times New Roman" panose="02020603050405020304" pitchFamily="18" charset="0"/>
              </a:rPr>
              <a:t>sosyo</a:t>
            </a:r>
            <a:r>
              <a:rPr lang="tr-TR" sz="3000" dirty="0">
                <a:latin typeface="Times New Roman" panose="02020603050405020304" pitchFamily="18" charset="0"/>
                <a:cs typeface="Times New Roman" panose="02020603050405020304" pitchFamily="18" charset="0"/>
              </a:rPr>
              <a:t>-kültürel faaliyetlerine tam ve eşit düzeyde katılımını sağlayacak her türlü sosyal model önerisi yarışmanın kapsamını ve içeriğini oluşturmaktadır.</a:t>
            </a:r>
          </a:p>
        </p:txBody>
      </p:sp>
    </p:spTree>
    <p:extLst>
      <p:ext uri="{BB962C8B-B14F-4D97-AF65-F5344CB8AC3E}">
        <p14:creationId xmlns:p14="http://schemas.microsoft.com/office/powerpoint/2010/main" val="1157844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6EF3CA-775A-31B3-D37E-7BF8EE14F264}"/>
              </a:ext>
            </a:extLst>
          </p:cNvPr>
          <p:cNvSpPr>
            <a:spLocks noGrp="1"/>
          </p:cNvSpPr>
          <p:nvPr>
            <p:ph type="title"/>
          </p:nvPr>
        </p:nvSpPr>
        <p:spPr/>
        <p:txBody>
          <a:bodyPr/>
          <a:lstStyle/>
          <a:p>
            <a:pPr algn="ctr"/>
            <a:r>
              <a:rPr lang="tr-TR" dirty="0" err="1">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Sosyalfest</a:t>
            </a:r>
            <a:r>
              <a:rPr lang="tr-TR"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Üniversite Kategorileri</a:t>
            </a:r>
          </a:p>
        </p:txBody>
      </p:sp>
      <p:sp>
        <p:nvSpPr>
          <p:cNvPr id="3" name="İçerik Yer Tutucusu 2">
            <a:extLst>
              <a:ext uri="{FF2B5EF4-FFF2-40B4-BE49-F238E27FC236}">
                <a16:creationId xmlns:a16="http://schemas.microsoft.com/office/drawing/2014/main" id="{017E9F69-FB2A-90FE-B8AF-65AA03131A24}"/>
              </a:ext>
            </a:extLst>
          </p:cNvPr>
          <p:cNvSpPr>
            <a:spLocks noGrp="1"/>
          </p:cNvSpPr>
          <p:nvPr>
            <p:ph idx="1"/>
          </p:nvPr>
        </p:nvSpPr>
        <p:spPr>
          <a:xfrm>
            <a:off x="838200" y="1367304"/>
            <a:ext cx="10515600" cy="4765413"/>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endParaRPr lang="tr-TR" sz="3200" dirty="0">
              <a:latin typeface="Times New Roman" panose="02020603050405020304" pitchFamily="18" charset="0"/>
              <a:cs typeface="Times New Roman" panose="02020603050405020304" pitchFamily="18" charset="0"/>
            </a:endParaRPr>
          </a:p>
          <a:p>
            <a:r>
              <a:rPr lang="tr-TR" sz="33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3. Şiddetin Azaltılması Sosyal Model Tasarım Yarışması </a:t>
            </a:r>
          </a:p>
          <a:p>
            <a:pPr marL="0" indent="0" algn="just">
              <a:buNone/>
            </a:pPr>
            <a:r>
              <a:rPr lang="tr-TR" sz="3000" u="sng"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Yarışmanın Amacı</a:t>
            </a:r>
            <a:endParaRPr lang="tr-TR" sz="3000" u="sng" dirty="0">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endParaRPr>
          </a:p>
          <a:p>
            <a:pPr marL="0" indent="0" algn="just">
              <a:buNone/>
            </a:pPr>
            <a:r>
              <a:rPr lang="tr-TR" sz="3000" dirty="0">
                <a:latin typeface="Times New Roman" panose="02020603050405020304" pitchFamily="18" charset="0"/>
                <a:cs typeface="Times New Roman" panose="02020603050405020304" pitchFamily="18" charset="0"/>
              </a:rPr>
              <a:t>Bu yarışma, şiddetin azaltılmasına veya kaynağında çözülmesine yönelik insan ve toplum merkezli sosyal modeller geliştirmek amacıyla düzenlenmektedir. </a:t>
            </a:r>
          </a:p>
          <a:p>
            <a:pPr marL="0" indent="0" algn="just">
              <a:buNone/>
            </a:pPr>
            <a:r>
              <a:rPr lang="tr-TR" sz="3000" u="sng"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Yarışmanın Tanımı</a:t>
            </a:r>
          </a:p>
          <a:p>
            <a:pPr marL="0" indent="0" algn="just">
              <a:buNone/>
            </a:pPr>
            <a:r>
              <a:rPr lang="tr-TR" sz="3000" dirty="0">
                <a:latin typeface="Times New Roman" panose="02020603050405020304" pitchFamily="18" charset="0"/>
                <a:cs typeface="Times New Roman" panose="02020603050405020304" pitchFamily="18" charset="0"/>
              </a:rPr>
              <a:t>Şiddet, toplumsal düzeni bozucu yönde etki yaratan davranışlarla açıklanmaktadır. Çok boyutlu bir problem olan şiddetin azaltılmasına veya kaynağında çözülmesine yönelik sosyal modellerin üretilmesi, yarışmanın kapsamını ve içeriğini oluşturmaktadır.</a:t>
            </a:r>
          </a:p>
        </p:txBody>
      </p:sp>
    </p:spTree>
    <p:extLst>
      <p:ext uri="{BB962C8B-B14F-4D97-AF65-F5344CB8AC3E}">
        <p14:creationId xmlns:p14="http://schemas.microsoft.com/office/powerpoint/2010/main" val="1202883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6EF3CA-775A-31B3-D37E-7BF8EE14F264}"/>
              </a:ext>
            </a:extLst>
          </p:cNvPr>
          <p:cNvSpPr>
            <a:spLocks noGrp="1"/>
          </p:cNvSpPr>
          <p:nvPr>
            <p:ph type="title"/>
          </p:nvPr>
        </p:nvSpPr>
        <p:spPr/>
        <p:txBody>
          <a:bodyPr/>
          <a:lstStyle/>
          <a:p>
            <a:pPr algn="ctr"/>
            <a:r>
              <a:rPr lang="tr-TR" dirty="0" err="1">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Sosyalfest</a:t>
            </a:r>
            <a:r>
              <a:rPr lang="tr-TR"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Üniversite Kategorileri</a:t>
            </a:r>
          </a:p>
        </p:txBody>
      </p:sp>
      <p:sp>
        <p:nvSpPr>
          <p:cNvPr id="3" name="İçerik Yer Tutucusu 2">
            <a:extLst>
              <a:ext uri="{FF2B5EF4-FFF2-40B4-BE49-F238E27FC236}">
                <a16:creationId xmlns:a16="http://schemas.microsoft.com/office/drawing/2014/main" id="{017E9F69-FB2A-90FE-B8AF-65AA03131A24}"/>
              </a:ext>
            </a:extLst>
          </p:cNvPr>
          <p:cNvSpPr>
            <a:spLocks noGrp="1"/>
          </p:cNvSpPr>
          <p:nvPr>
            <p:ph idx="1"/>
          </p:nvPr>
        </p:nvSpPr>
        <p:spPr>
          <a:xfrm>
            <a:off x="838200" y="1367304"/>
            <a:ext cx="10515600" cy="4765413"/>
          </a:xfrm>
        </p:spPr>
        <p:style>
          <a:lnRef idx="2">
            <a:schemeClr val="dk1"/>
          </a:lnRef>
          <a:fillRef idx="1">
            <a:schemeClr val="lt1"/>
          </a:fillRef>
          <a:effectRef idx="0">
            <a:schemeClr val="dk1"/>
          </a:effectRef>
          <a:fontRef idx="minor">
            <a:schemeClr val="dk1"/>
          </a:fontRef>
        </p:style>
        <p:txBody>
          <a:bodyPr>
            <a:normAutofit/>
          </a:bodyPr>
          <a:lstStyle/>
          <a:p>
            <a:endParaRPr lang="tr-TR" sz="3200" dirty="0">
              <a:latin typeface="Times New Roman" panose="02020603050405020304" pitchFamily="18" charset="0"/>
              <a:cs typeface="Times New Roman" panose="02020603050405020304" pitchFamily="18" charset="0"/>
            </a:endParaRPr>
          </a:p>
          <a:p>
            <a:pPr marL="0" indent="0">
              <a:buNone/>
            </a:pPr>
            <a:r>
              <a:rPr lang="tr-TR" sz="30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4. Ekolojik Yaşam Sosyal Model Tasarım Yarışması</a:t>
            </a:r>
          </a:p>
          <a:p>
            <a:pPr marL="0" indent="0" algn="just">
              <a:buNone/>
            </a:pPr>
            <a:r>
              <a:rPr lang="tr-TR" sz="2800" u="sng"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Yarışmanın Amacı</a:t>
            </a:r>
            <a:endParaRPr lang="tr-TR" sz="2800" u="sng" dirty="0">
              <a:effectLst>
                <a:outerShdw blurRad="50800" dist="38100" dir="2700000" algn="tl" rotWithShape="0">
                  <a:prstClr val="black">
                    <a:alpha val="40000"/>
                  </a:prstClr>
                </a:outerShdw>
              </a:effectLst>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Bu yarışma, insanların doğayla uyumlu bir şekilde yaşamasını sağlayacak sosyal modeller geliştirilmesini amaçlamaktadır.</a:t>
            </a:r>
          </a:p>
          <a:p>
            <a:pPr marL="0" indent="0" algn="just">
              <a:buNone/>
            </a:pPr>
            <a:r>
              <a:rPr lang="tr-TR" sz="2800" u="sng"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Yarışmanın Tanımı</a:t>
            </a:r>
          </a:p>
          <a:p>
            <a:pPr marL="0" indent="0" algn="just">
              <a:buNone/>
            </a:pPr>
            <a:r>
              <a:rPr lang="tr-TR" dirty="0">
                <a:latin typeface="Times New Roman" panose="02020603050405020304" pitchFamily="18" charset="0"/>
                <a:cs typeface="Times New Roman" panose="02020603050405020304" pitchFamily="18" charset="0"/>
              </a:rPr>
              <a:t>Ekolojik yaşam, insanların doğayla uyumlu bir şekilde yaşamasıdır. Bu bakış açısından hareketle, insan ve doğa arasındaki ilişkiyi sürdürülebilir ekolojik yaşam perspektifinden ele alan modellerin oluşturulması yarışmanın kapsamını ve içeriğini oluşturmaktadır.</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54298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2740</TotalTime>
  <Words>1060</Words>
  <Application>Microsoft Office PowerPoint</Application>
  <PresentationFormat>Geniş ekran</PresentationFormat>
  <Paragraphs>88</Paragraphs>
  <Slides>18</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18</vt:i4>
      </vt:variant>
    </vt:vector>
  </HeadingPairs>
  <TitlesOfParts>
    <vt:vector size="26" baseType="lpstr">
      <vt:lpstr>Meiryo</vt:lpstr>
      <vt:lpstr>Arial</vt:lpstr>
      <vt:lpstr>Calibri</vt:lpstr>
      <vt:lpstr>Calibri Light</vt:lpstr>
      <vt:lpstr>Courier New</vt:lpstr>
      <vt:lpstr>Times New Roman</vt:lpstr>
      <vt:lpstr>Wingdings</vt:lpstr>
      <vt:lpstr>Office Teması</vt:lpstr>
      <vt:lpstr>PowerPoint Sunusu</vt:lpstr>
      <vt:lpstr>SOSYALFEST NEDİR?</vt:lpstr>
      <vt:lpstr>PowerPoint Sunusu</vt:lpstr>
      <vt:lpstr>Sosyalfest Kategorileri</vt:lpstr>
      <vt:lpstr>Sosyal Model;</vt:lpstr>
      <vt:lpstr>Sosyalfest Üniversite Kategorileri</vt:lpstr>
      <vt:lpstr>Sosyalfest Üniversite Kategorileri</vt:lpstr>
      <vt:lpstr>Sosyalfest Üniversite Kategorileri</vt:lpstr>
      <vt:lpstr>Sosyalfest Üniversite Kategorileri</vt:lpstr>
      <vt:lpstr>Sosyalfest Üniversite Kategorileri</vt:lpstr>
      <vt:lpstr>Soru &amp; Cevap Sosyal Model Nedir?</vt:lpstr>
      <vt:lpstr>Soru &amp; Cevap Sosyal Model Nedir?</vt:lpstr>
      <vt:lpstr>Soru &amp; Cevap Sosyal Model Nedir?</vt:lpstr>
      <vt:lpstr>Soru &amp; Cevap Sosyal Model Nedir?</vt:lpstr>
      <vt:lpstr>Soru &amp; Cevap </vt:lpstr>
      <vt:lpstr>DAHA ÖNCE KABUL ALMIŞ ÖRNEK PROJE KONULARI</vt:lpstr>
      <vt:lpstr>DAHA ÖNCE KABUL ALMIŞ ÖRNEK PROJE KONULARI</vt:lpstr>
      <vt:lpstr>DAHA ÖNCE KABUL ALMIŞ ÖRNEK PROJE KONULARI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beyza bayraktar</dc:creator>
  <cp:lastModifiedBy>DENİZ ŞAHİN</cp:lastModifiedBy>
  <cp:revision>4</cp:revision>
  <dcterms:created xsi:type="dcterms:W3CDTF">2023-10-30T14:49:26Z</dcterms:created>
  <dcterms:modified xsi:type="dcterms:W3CDTF">2023-11-01T12:46:59Z</dcterms:modified>
</cp:coreProperties>
</file>